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7" r:id="rId3"/>
    <p:sldId id="300" r:id="rId4"/>
    <p:sldId id="290" r:id="rId5"/>
    <p:sldId id="291" r:id="rId6"/>
    <p:sldId id="292" r:id="rId7"/>
    <p:sldId id="293" r:id="rId8"/>
    <p:sldId id="296" r:id="rId9"/>
    <p:sldId id="301" r:id="rId10"/>
    <p:sldId id="303" r:id="rId11"/>
    <p:sldId id="304" r:id="rId12"/>
    <p:sldId id="305" r:id="rId13"/>
    <p:sldId id="318" r:id="rId14"/>
    <p:sldId id="339" r:id="rId15"/>
    <p:sldId id="328" r:id="rId16"/>
    <p:sldId id="309" r:id="rId17"/>
    <p:sldId id="332" r:id="rId18"/>
    <p:sldId id="308" r:id="rId19"/>
    <p:sldId id="311" r:id="rId20"/>
    <p:sldId id="317" r:id="rId21"/>
    <p:sldId id="331" r:id="rId22"/>
    <p:sldId id="340" r:id="rId23"/>
    <p:sldId id="336" r:id="rId24"/>
    <p:sldId id="338" r:id="rId25"/>
    <p:sldId id="337" r:id="rId26"/>
    <p:sldId id="334" r:id="rId2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0066"/>
    <a:srgbClr val="000099"/>
    <a:srgbClr val="1C8836"/>
    <a:srgbClr val="005024"/>
    <a:srgbClr val="AA7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44"/>
      </p:cViewPr>
      <p:guideLst/>
    </p:cSldViewPr>
  </p:slideViewPr>
  <p:notesTextViewPr>
    <p:cViewPr>
      <p:scale>
        <a:sx n="3" d="2"/>
        <a:sy n="3" d="2"/>
      </p:scale>
      <p:origin x="0" y="0"/>
    </p:cViewPr>
  </p:notesTextViewPr>
  <p:notesViewPr>
    <p:cSldViewPr snapToGrid="0">
      <p:cViewPr>
        <p:scale>
          <a:sx n="100" d="100"/>
          <a:sy n="100" d="100"/>
        </p:scale>
        <p:origin x="164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9B59E6-3050-45D8-8179-657675255BBD}" type="datetimeFigureOut">
              <a:rPr kumimoji="1" lang="ja-JP" altLang="en-US" smtClean="0"/>
              <a:t>2022/5/12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7372823-BDD3-4D8D-979E-FCB0002C5BC2}" type="slidenum">
              <a:rPr kumimoji="1" lang="ja-JP" altLang="en-US" smtClean="0"/>
              <a:t>‹#›</a:t>
            </a:fld>
            <a:endParaRPr kumimoji="1" lang="ja-JP" altLang="en-US"/>
          </a:p>
        </p:txBody>
      </p:sp>
    </p:spTree>
    <p:extLst>
      <p:ext uri="{BB962C8B-B14F-4D97-AF65-F5344CB8AC3E}">
        <p14:creationId xmlns:p14="http://schemas.microsoft.com/office/powerpoint/2010/main" val="42320606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ftr" sz="quarter" idx="4"/>
          </p:nvPr>
        </p:nvSpPr>
        <p:spPr>
          <a:noFill/>
        </p:spPr>
        <p:txBody>
          <a:bodyPr/>
          <a:lstStyle>
            <a:lvl1pPr defTabSz="931863">
              <a:defRPr kumimoji="1">
                <a:solidFill>
                  <a:schemeClr val="tx1"/>
                </a:solidFill>
                <a:latin typeface="Tahoma" panose="020B0604030504040204" pitchFamily="34" charset="0"/>
                <a:ea typeface="ＭＳ Ｐゴシック" panose="020B0600070205080204" pitchFamily="50" charset="-128"/>
              </a:defRPr>
            </a:lvl1pPr>
            <a:lvl2pPr marL="733425" indent="-279400" defTabSz="931863">
              <a:defRPr kumimoji="1">
                <a:solidFill>
                  <a:schemeClr val="tx1"/>
                </a:solidFill>
                <a:latin typeface="Tahoma" panose="020B0604030504040204" pitchFamily="34" charset="0"/>
                <a:ea typeface="ＭＳ Ｐゴシック" panose="020B0600070205080204" pitchFamily="50" charset="-128"/>
              </a:defRPr>
            </a:lvl2pPr>
            <a:lvl3pPr marL="1130300" indent="-222250" defTabSz="931863">
              <a:defRPr kumimoji="1">
                <a:solidFill>
                  <a:schemeClr val="tx1"/>
                </a:solidFill>
                <a:latin typeface="Tahoma" panose="020B0604030504040204" pitchFamily="34" charset="0"/>
                <a:ea typeface="ＭＳ Ｐゴシック" panose="020B0600070205080204" pitchFamily="50" charset="-128"/>
              </a:defRPr>
            </a:lvl3pPr>
            <a:lvl4pPr marL="1582738" indent="-222250" defTabSz="931863">
              <a:defRPr kumimoji="1">
                <a:solidFill>
                  <a:schemeClr val="tx1"/>
                </a:solidFill>
                <a:latin typeface="Tahoma" panose="020B0604030504040204" pitchFamily="34" charset="0"/>
                <a:ea typeface="ＭＳ Ｐゴシック" panose="020B0600070205080204" pitchFamily="50" charset="-128"/>
              </a:defRPr>
            </a:lvl4pPr>
            <a:lvl5pPr marL="2036763" indent="-222250" defTabSz="931863">
              <a:defRPr kumimoji="1">
                <a:solidFill>
                  <a:schemeClr val="tx1"/>
                </a:solidFill>
                <a:latin typeface="Tahoma" panose="020B0604030504040204" pitchFamily="34" charset="0"/>
                <a:ea typeface="ＭＳ Ｐゴシック" panose="020B0600070205080204" pitchFamily="50" charset="-128"/>
              </a:defRPr>
            </a:lvl5pPr>
            <a:lvl6pPr marL="2493963" indent="-222250" defTabSz="931863"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51163" indent="-222250" defTabSz="931863"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08363" indent="-222250" defTabSz="931863"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65563" indent="-222250" defTabSz="931863"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dirty="0">
                <a:latin typeface="Times New Roman" panose="02020603050405020304" pitchFamily="18" charset="0"/>
              </a:rPr>
              <a:t>ワインでまちおこし</a:t>
            </a:r>
            <a:endParaRPr lang="en-US" altLang="ja-JP" dirty="0">
              <a:latin typeface="Times New Roman" panose="02020603050405020304" pitchFamily="18" charset="0"/>
            </a:endParaRPr>
          </a:p>
        </p:txBody>
      </p:sp>
      <p:sp>
        <p:nvSpPr>
          <p:cNvPr id="7172" name="Rectangle 2"/>
          <p:cNvSpPr>
            <a:spLocks noGrp="1" noRot="1" noChangeAspect="1" noChangeArrowheads="1" noTextEdit="1"/>
          </p:cNvSpPr>
          <p:nvPr>
            <p:ph type="sldImg"/>
          </p:nvPr>
        </p:nvSpPr>
        <p:spPr>
          <a:xfrm>
            <a:off x="-228600" y="806450"/>
            <a:ext cx="7150100" cy="4022725"/>
          </a:xfrm>
          <a:ln/>
        </p:spPr>
      </p:sp>
      <p:sp>
        <p:nvSpPr>
          <p:cNvPr id="7174" name="スライド番号プレースホルダー 1"/>
          <p:cNvSpPr>
            <a:spLocks noGrp="1"/>
          </p:cNvSpPr>
          <p:nvPr>
            <p:ph type="sldNum" sz="quarter" idx="5"/>
          </p:nvPr>
        </p:nvSpPr>
        <p:spPr>
          <a:noFill/>
        </p:spPr>
        <p:txBody>
          <a:bodyPr/>
          <a:lstStyle>
            <a:lvl1pPr defTabSz="950913">
              <a:defRPr kumimoji="1">
                <a:solidFill>
                  <a:schemeClr val="tx1"/>
                </a:solidFill>
                <a:latin typeface="Tahoma" panose="020B0604030504040204" pitchFamily="34" charset="0"/>
                <a:ea typeface="ＭＳ Ｐゴシック" panose="020B0600070205080204" pitchFamily="50" charset="-128"/>
              </a:defRPr>
            </a:lvl1pPr>
            <a:lvl2pPr marL="741363" indent="-284163" defTabSz="950913">
              <a:defRPr kumimoji="1">
                <a:solidFill>
                  <a:schemeClr val="tx1"/>
                </a:solidFill>
                <a:latin typeface="Tahoma" panose="020B0604030504040204" pitchFamily="34" charset="0"/>
                <a:ea typeface="ＭＳ Ｐゴシック" panose="020B0600070205080204" pitchFamily="50" charset="-128"/>
              </a:defRPr>
            </a:lvl2pPr>
            <a:lvl3pPr marL="1141413" indent="-227013" defTabSz="950913">
              <a:defRPr kumimoji="1">
                <a:solidFill>
                  <a:schemeClr val="tx1"/>
                </a:solidFill>
                <a:latin typeface="Tahoma" panose="020B0604030504040204" pitchFamily="34" charset="0"/>
                <a:ea typeface="ＭＳ Ｐゴシック" panose="020B0600070205080204" pitchFamily="50" charset="-128"/>
              </a:defRPr>
            </a:lvl3pPr>
            <a:lvl4pPr marL="1598613" indent="-227013" defTabSz="950913">
              <a:defRPr kumimoji="1">
                <a:solidFill>
                  <a:schemeClr val="tx1"/>
                </a:solidFill>
                <a:latin typeface="Tahoma" panose="020B0604030504040204" pitchFamily="34" charset="0"/>
                <a:ea typeface="ＭＳ Ｐゴシック" panose="020B0600070205080204" pitchFamily="50" charset="-128"/>
              </a:defRPr>
            </a:lvl4pPr>
            <a:lvl5pPr marL="2055813" indent="-227013" defTabSz="950913">
              <a:defRPr kumimoji="1">
                <a:solidFill>
                  <a:schemeClr val="tx1"/>
                </a:solidFill>
                <a:latin typeface="Tahoma" panose="020B0604030504040204" pitchFamily="34" charset="0"/>
                <a:ea typeface="ＭＳ Ｐゴシック" panose="020B0600070205080204" pitchFamily="50" charset="-128"/>
              </a:defRPr>
            </a:lvl5pPr>
            <a:lvl6pPr marL="2513013" indent="-227013" defTabSz="950913"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0213" indent="-227013" defTabSz="950913"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7413" indent="-227013" defTabSz="950913"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4613" indent="-227013" defTabSz="950913"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FB2B84BC-D402-4E70-968B-2286E0BC9322}" type="slidenum">
              <a:rPr lang="en-US" altLang="ja-JP" smtClean="0">
                <a:latin typeface="Times New Roman" panose="02020603050405020304" pitchFamily="18" charset="0"/>
              </a:rPr>
              <a:pPr/>
              <a:t>1</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47964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10</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34576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11</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34819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12</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93952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13</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21479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14</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3641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15</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436792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16</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999417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17</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951819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18</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578178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19</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05838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2</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146962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20</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351699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21</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788300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22</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732769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23</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139690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24</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455134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25</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923875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26</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971229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3</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30170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4</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94928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5</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14152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6</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22199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7</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14240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8</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70610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1" name="Rectangle 6"/>
          <p:cNvSpPr>
            <a:spLocks noGrp="1" noChangeArrowheads="1"/>
          </p:cNvSpPr>
          <p:nvPr>
            <p:ph type="ftr" sz="quarter" idx="4"/>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endParaRPr lang="en-US" altLang="ja-JP" sz="1200">
              <a:latin typeface="Times New Roman" pitchFamily="18" charset="0"/>
            </a:endParaRPr>
          </a:p>
        </p:txBody>
      </p:sp>
      <p:sp>
        <p:nvSpPr>
          <p:cNvPr id="37892" name="Rectangle 7"/>
          <p:cNvSpPr>
            <a:spLocks noGrp="1" noChangeArrowheads="1"/>
          </p:cNvSpPr>
          <p:nvPr>
            <p:ph type="sldNum" sz="quarter" idx="5"/>
          </p:nvPr>
        </p:nvSpPr>
        <p:spPr>
          <a:noFill/>
        </p:spPr>
        <p:txBody>
          <a:bodyPr/>
          <a:lstStyle>
            <a:lvl1pPr defTabSz="917077" eaLnBrk="0" hangingPunct="0">
              <a:defRPr kumimoji="1" sz="2800">
                <a:solidFill>
                  <a:schemeClr val="tx1"/>
                </a:solidFill>
                <a:latin typeface="Arial" charset="0"/>
                <a:ea typeface="ＭＳ Ｐゴシック" charset="-128"/>
              </a:defRPr>
            </a:lvl1pPr>
            <a:lvl2pPr marL="742545" indent="-285595" defTabSz="917077" eaLnBrk="0" hangingPunct="0">
              <a:defRPr kumimoji="1" sz="2800">
                <a:solidFill>
                  <a:schemeClr val="tx1"/>
                </a:solidFill>
                <a:latin typeface="Arial" charset="0"/>
                <a:ea typeface="ＭＳ Ｐゴシック" charset="-128"/>
              </a:defRPr>
            </a:lvl2pPr>
            <a:lvl3pPr marL="1142379" indent="-228476" defTabSz="917077" eaLnBrk="0" hangingPunct="0">
              <a:defRPr kumimoji="1" sz="2800">
                <a:solidFill>
                  <a:schemeClr val="tx1"/>
                </a:solidFill>
                <a:latin typeface="Arial" charset="0"/>
                <a:ea typeface="ＭＳ Ｐゴシック" charset="-128"/>
              </a:defRPr>
            </a:lvl3pPr>
            <a:lvl4pPr marL="1599332" indent="-228476" defTabSz="917077" eaLnBrk="0" hangingPunct="0">
              <a:defRPr kumimoji="1" sz="2800">
                <a:solidFill>
                  <a:schemeClr val="tx1"/>
                </a:solidFill>
                <a:latin typeface="Arial" charset="0"/>
                <a:ea typeface="ＭＳ Ｐゴシック" charset="-128"/>
              </a:defRPr>
            </a:lvl4pPr>
            <a:lvl5pPr marL="2056282" indent="-228476" defTabSz="917077" eaLnBrk="0" hangingPunct="0">
              <a:defRPr kumimoji="1" sz="2800">
                <a:solidFill>
                  <a:schemeClr val="tx1"/>
                </a:solidFill>
                <a:latin typeface="Arial" charset="0"/>
                <a:ea typeface="ＭＳ Ｐゴシック" charset="-128"/>
              </a:defRPr>
            </a:lvl5pPr>
            <a:lvl6pPr marL="2513234" indent="-228476" defTabSz="917077" eaLnBrk="0" fontAlgn="base" hangingPunct="0">
              <a:spcBef>
                <a:spcPct val="0"/>
              </a:spcBef>
              <a:spcAft>
                <a:spcPct val="0"/>
              </a:spcAft>
              <a:defRPr kumimoji="1" sz="2800">
                <a:solidFill>
                  <a:schemeClr val="tx1"/>
                </a:solidFill>
                <a:latin typeface="Arial" charset="0"/>
                <a:ea typeface="ＭＳ Ｐゴシック" charset="-128"/>
              </a:defRPr>
            </a:lvl6pPr>
            <a:lvl7pPr marL="2970187" indent="-228476" defTabSz="917077" eaLnBrk="0" fontAlgn="base" hangingPunct="0">
              <a:spcBef>
                <a:spcPct val="0"/>
              </a:spcBef>
              <a:spcAft>
                <a:spcPct val="0"/>
              </a:spcAft>
              <a:defRPr kumimoji="1" sz="2800">
                <a:solidFill>
                  <a:schemeClr val="tx1"/>
                </a:solidFill>
                <a:latin typeface="Arial" charset="0"/>
                <a:ea typeface="ＭＳ Ｐゴシック" charset="-128"/>
              </a:defRPr>
            </a:lvl7pPr>
            <a:lvl8pPr marL="3427135" indent="-228476" defTabSz="917077" eaLnBrk="0" fontAlgn="base" hangingPunct="0">
              <a:spcBef>
                <a:spcPct val="0"/>
              </a:spcBef>
              <a:spcAft>
                <a:spcPct val="0"/>
              </a:spcAft>
              <a:defRPr kumimoji="1" sz="2800">
                <a:solidFill>
                  <a:schemeClr val="tx1"/>
                </a:solidFill>
                <a:latin typeface="Arial" charset="0"/>
                <a:ea typeface="ＭＳ Ｐゴシック" charset="-128"/>
              </a:defRPr>
            </a:lvl8pPr>
            <a:lvl9pPr marL="3884089" indent="-228476" defTabSz="917077"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FC37DE2-7C65-4A74-A38F-81D8BBA2C003}" type="slidenum">
              <a:rPr lang="en-US" altLang="ja-JP" sz="1200">
                <a:latin typeface="Times New Roman" pitchFamily="18" charset="0"/>
              </a:rPr>
              <a:pPr eaLnBrk="1" hangingPunct="1"/>
              <a:t>9</a:t>
            </a:fld>
            <a:endParaRPr lang="en-US" altLang="ja-JP" sz="1200">
              <a:latin typeface="Times New Roman" pitchFamily="18" charset="0"/>
            </a:endParaRPr>
          </a:p>
        </p:txBody>
      </p:sp>
      <p:sp>
        <p:nvSpPr>
          <p:cNvPr id="3789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26061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98A7653-B6A2-4F56-B28A-69D7C3DD73C2}" type="datetimeFigureOut">
              <a:rPr kumimoji="1" lang="ja-JP" altLang="en-US" smtClean="0"/>
              <a:t>2022/5/12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4A4E8-1329-4CCD-A909-DFB04FE5D7EE}" type="slidenum">
              <a:rPr kumimoji="1" lang="ja-JP" altLang="en-US" smtClean="0"/>
              <a:t>‹#›</a:t>
            </a:fld>
            <a:endParaRPr kumimoji="1" lang="ja-JP" altLang="en-US"/>
          </a:p>
        </p:txBody>
      </p:sp>
    </p:spTree>
    <p:extLst>
      <p:ext uri="{BB962C8B-B14F-4D97-AF65-F5344CB8AC3E}">
        <p14:creationId xmlns:p14="http://schemas.microsoft.com/office/powerpoint/2010/main" val="334995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8A7653-B6A2-4F56-B28A-69D7C3DD73C2}" type="datetimeFigureOut">
              <a:rPr kumimoji="1" lang="ja-JP" altLang="en-US" smtClean="0"/>
              <a:t>2022/5/12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4A4E8-1329-4CCD-A909-DFB04FE5D7EE}" type="slidenum">
              <a:rPr kumimoji="1" lang="ja-JP" altLang="en-US" smtClean="0"/>
              <a:t>‹#›</a:t>
            </a:fld>
            <a:endParaRPr kumimoji="1" lang="ja-JP" altLang="en-US"/>
          </a:p>
        </p:txBody>
      </p:sp>
    </p:spTree>
    <p:extLst>
      <p:ext uri="{BB962C8B-B14F-4D97-AF65-F5344CB8AC3E}">
        <p14:creationId xmlns:p14="http://schemas.microsoft.com/office/powerpoint/2010/main" val="108063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8A7653-B6A2-4F56-B28A-69D7C3DD73C2}" type="datetimeFigureOut">
              <a:rPr kumimoji="1" lang="ja-JP" altLang="en-US" smtClean="0"/>
              <a:t>2022/5/12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4A4E8-1329-4CCD-A909-DFB04FE5D7EE}" type="slidenum">
              <a:rPr kumimoji="1" lang="ja-JP" altLang="en-US" smtClean="0"/>
              <a:t>‹#›</a:t>
            </a:fld>
            <a:endParaRPr kumimoji="1" lang="ja-JP" altLang="en-US"/>
          </a:p>
        </p:txBody>
      </p:sp>
    </p:spTree>
    <p:extLst>
      <p:ext uri="{BB962C8B-B14F-4D97-AF65-F5344CB8AC3E}">
        <p14:creationId xmlns:p14="http://schemas.microsoft.com/office/powerpoint/2010/main" val="73079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8A7653-B6A2-4F56-B28A-69D7C3DD73C2}" type="datetimeFigureOut">
              <a:rPr kumimoji="1" lang="ja-JP" altLang="en-US" smtClean="0"/>
              <a:t>2022/5/12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4A4E8-1329-4CCD-A909-DFB04FE5D7EE}" type="slidenum">
              <a:rPr kumimoji="1" lang="ja-JP" altLang="en-US" smtClean="0"/>
              <a:t>‹#›</a:t>
            </a:fld>
            <a:endParaRPr kumimoji="1" lang="ja-JP" altLang="en-US"/>
          </a:p>
        </p:txBody>
      </p:sp>
    </p:spTree>
    <p:extLst>
      <p:ext uri="{BB962C8B-B14F-4D97-AF65-F5344CB8AC3E}">
        <p14:creationId xmlns:p14="http://schemas.microsoft.com/office/powerpoint/2010/main" val="384448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98A7653-B6A2-4F56-B28A-69D7C3DD73C2}" type="datetimeFigureOut">
              <a:rPr kumimoji="1" lang="ja-JP" altLang="en-US" smtClean="0"/>
              <a:t>2022/5/12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4A4E8-1329-4CCD-A909-DFB04FE5D7EE}" type="slidenum">
              <a:rPr kumimoji="1" lang="ja-JP" altLang="en-US" smtClean="0"/>
              <a:t>‹#›</a:t>
            </a:fld>
            <a:endParaRPr kumimoji="1" lang="ja-JP" altLang="en-US"/>
          </a:p>
        </p:txBody>
      </p:sp>
    </p:spTree>
    <p:extLst>
      <p:ext uri="{BB962C8B-B14F-4D97-AF65-F5344CB8AC3E}">
        <p14:creationId xmlns:p14="http://schemas.microsoft.com/office/powerpoint/2010/main" val="358335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98A7653-B6A2-4F56-B28A-69D7C3DD73C2}" type="datetimeFigureOut">
              <a:rPr kumimoji="1" lang="ja-JP" altLang="en-US" smtClean="0"/>
              <a:t>2022/5/12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04A4E8-1329-4CCD-A909-DFB04FE5D7EE}" type="slidenum">
              <a:rPr kumimoji="1" lang="ja-JP" altLang="en-US" smtClean="0"/>
              <a:t>‹#›</a:t>
            </a:fld>
            <a:endParaRPr kumimoji="1" lang="ja-JP" altLang="en-US"/>
          </a:p>
        </p:txBody>
      </p:sp>
    </p:spTree>
    <p:extLst>
      <p:ext uri="{BB962C8B-B14F-4D97-AF65-F5344CB8AC3E}">
        <p14:creationId xmlns:p14="http://schemas.microsoft.com/office/powerpoint/2010/main" val="333789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98A7653-B6A2-4F56-B28A-69D7C3DD73C2}" type="datetimeFigureOut">
              <a:rPr kumimoji="1" lang="ja-JP" altLang="en-US" smtClean="0"/>
              <a:t>2022/5/12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504A4E8-1329-4CCD-A909-DFB04FE5D7EE}" type="slidenum">
              <a:rPr kumimoji="1" lang="ja-JP" altLang="en-US" smtClean="0"/>
              <a:t>‹#›</a:t>
            </a:fld>
            <a:endParaRPr kumimoji="1" lang="ja-JP" altLang="en-US"/>
          </a:p>
        </p:txBody>
      </p:sp>
    </p:spTree>
    <p:extLst>
      <p:ext uri="{BB962C8B-B14F-4D97-AF65-F5344CB8AC3E}">
        <p14:creationId xmlns:p14="http://schemas.microsoft.com/office/powerpoint/2010/main" val="315628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98A7653-B6A2-4F56-B28A-69D7C3DD73C2}" type="datetimeFigureOut">
              <a:rPr kumimoji="1" lang="ja-JP" altLang="en-US" smtClean="0"/>
              <a:t>2022/5/12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504A4E8-1329-4CCD-A909-DFB04FE5D7EE}" type="slidenum">
              <a:rPr kumimoji="1" lang="ja-JP" altLang="en-US" smtClean="0"/>
              <a:t>‹#›</a:t>
            </a:fld>
            <a:endParaRPr kumimoji="1" lang="ja-JP" altLang="en-US"/>
          </a:p>
        </p:txBody>
      </p:sp>
    </p:spTree>
    <p:extLst>
      <p:ext uri="{BB962C8B-B14F-4D97-AF65-F5344CB8AC3E}">
        <p14:creationId xmlns:p14="http://schemas.microsoft.com/office/powerpoint/2010/main" val="161683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8A7653-B6A2-4F56-B28A-69D7C3DD73C2}" type="datetimeFigureOut">
              <a:rPr kumimoji="1" lang="ja-JP" altLang="en-US" smtClean="0"/>
              <a:t>2022/5/12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504A4E8-1329-4CCD-A909-DFB04FE5D7EE}" type="slidenum">
              <a:rPr kumimoji="1" lang="ja-JP" altLang="en-US" smtClean="0"/>
              <a:t>‹#›</a:t>
            </a:fld>
            <a:endParaRPr kumimoji="1" lang="ja-JP" altLang="en-US"/>
          </a:p>
        </p:txBody>
      </p:sp>
    </p:spTree>
    <p:extLst>
      <p:ext uri="{BB962C8B-B14F-4D97-AF65-F5344CB8AC3E}">
        <p14:creationId xmlns:p14="http://schemas.microsoft.com/office/powerpoint/2010/main" val="322775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98A7653-B6A2-4F56-B28A-69D7C3DD73C2}" type="datetimeFigureOut">
              <a:rPr kumimoji="1" lang="ja-JP" altLang="en-US" smtClean="0"/>
              <a:t>2022/5/12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04A4E8-1329-4CCD-A909-DFB04FE5D7EE}" type="slidenum">
              <a:rPr kumimoji="1" lang="ja-JP" altLang="en-US" smtClean="0"/>
              <a:t>‹#›</a:t>
            </a:fld>
            <a:endParaRPr kumimoji="1" lang="ja-JP" altLang="en-US"/>
          </a:p>
        </p:txBody>
      </p:sp>
    </p:spTree>
    <p:extLst>
      <p:ext uri="{BB962C8B-B14F-4D97-AF65-F5344CB8AC3E}">
        <p14:creationId xmlns:p14="http://schemas.microsoft.com/office/powerpoint/2010/main" val="240734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98A7653-B6A2-4F56-B28A-69D7C3DD73C2}" type="datetimeFigureOut">
              <a:rPr kumimoji="1" lang="ja-JP" altLang="en-US" smtClean="0"/>
              <a:t>2022/5/12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04A4E8-1329-4CCD-A909-DFB04FE5D7EE}" type="slidenum">
              <a:rPr kumimoji="1" lang="ja-JP" altLang="en-US" smtClean="0"/>
              <a:t>‹#›</a:t>
            </a:fld>
            <a:endParaRPr kumimoji="1" lang="ja-JP" altLang="en-US"/>
          </a:p>
        </p:txBody>
      </p:sp>
    </p:spTree>
    <p:extLst>
      <p:ext uri="{BB962C8B-B14F-4D97-AF65-F5344CB8AC3E}">
        <p14:creationId xmlns:p14="http://schemas.microsoft.com/office/powerpoint/2010/main" val="193372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A7653-B6A2-4F56-B28A-69D7C3DD73C2}" type="datetimeFigureOut">
              <a:rPr kumimoji="1" lang="ja-JP" altLang="en-US" smtClean="0"/>
              <a:t>2022/5/12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4A4E8-1329-4CCD-A909-DFB04FE5D7EE}" type="slidenum">
              <a:rPr kumimoji="1" lang="ja-JP" altLang="en-US" smtClean="0"/>
              <a:t>‹#›</a:t>
            </a:fld>
            <a:endParaRPr kumimoji="1" lang="ja-JP" altLang="en-US"/>
          </a:p>
        </p:txBody>
      </p:sp>
    </p:spTree>
    <p:extLst>
      <p:ext uri="{BB962C8B-B14F-4D97-AF65-F5344CB8AC3E}">
        <p14:creationId xmlns:p14="http://schemas.microsoft.com/office/powerpoint/2010/main" val="2066487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pn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4.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png"/><Relationship Id="rId7"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4.png"/><Relationship Id="rId9" Type="http://schemas.openxmlformats.org/officeDocument/2006/relationships/image" Target="../media/image42.jpeg"/></Relationships>
</file>

<file path=ppt/slides/_rels/slide1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png"/><Relationship Id="rId7"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png"/><Relationship Id="rId7"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3.png"/><Relationship Id="rId7"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3.png"/><Relationship Id="rId7"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3.png"/><Relationship Id="rId7" Type="http://schemas.openxmlformats.org/officeDocument/2006/relationships/image" Target="../media/image7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3.png"/><Relationship Id="rId7" Type="http://schemas.openxmlformats.org/officeDocument/2006/relationships/image" Target="../media/image74.jpeg"/><Relationship Id="rId12" Type="http://schemas.openxmlformats.org/officeDocument/2006/relationships/image" Target="../media/image7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78.jpeg"/><Relationship Id="rId5" Type="http://schemas.openxmlformats.org/officeDocument/2006/relationships/image" Target="../media/image72.jpeg"/><Relationship Id="rId10" Type="http://schemas.openxmlformats.org/officeDocument/2006/relationships/image" Target="../media/image77.png"/><Relationship Id="rId4" Type="http://schemas.openxmlformats.org/officeDocument/2006/relationships/image" Target="../media/image4.png"/><Relationship Id="rId9" Type="http://schemas.openxmlformats.org/officeDocument/2006/relationships/image" Target="../media/image76.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3.png"/><Relationship Id="rId7" Type="http://schemas.openxmlformats.org/officeDocument/2006/relationships/image" Target="../media/image8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87.jpeg"/></Relationships>
</file>

<file path=ppt/slides/_rels/slide23.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3.png"/><Relationship Id="rId7" Type="http://schemas.openxmlformats.org/officeDocument/2006/relationships/image" Target="../media/image9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3.png"/><Relationship Id="rId7" Type="http://schemas.openxmlformats.org/officeDocument/2006/relationships/image" Target="../media/image9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10" Type="http://schemas.openxmlformats.org/officeDocument/2006/relationships/image" Target="../media/image97.jpeg"/><Relationship Id="rId4" Type="http://schemas.openxmlformats.org/officeDocument/2006/relationships/image" Target="../media/image4.png"/><Relationship Id="rId9" Type="http://schemas.openxmlformats.org/officeDocument/2006/relationships/image" Target="../media/image96.jpeg"/></Relationships>
</file>

<file path=ppt/slides/_rels/slide25.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3.png"/><Relationship Id="rId7" Type="http://schemas.openxmlformats.org/officeDocument/2006/relationships/image" Target="../media/image10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jpeg"/><Relationship Id="rId4" Type="http://schemas.openxmlformats.org/officeDocument/2006/relationships/image" Target="../media/image4.png"/><Relationship Id="rId9" Type="http://schemas.openxmlformats.org/officeDocument/2006/relationships/image" Target="../media/image102.jpeg"/></Relationships>
</file>

<file path=ppt/slides/_rels/slide2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pn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4.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2" y="-1"/>
            <a:ext cx="12258871" cy="6895615"/>
          </a:xfrm>
          <a:prstGeom prst="rect">
            <a:avLst/>
          </a:prstGeom>
        </p:spPr>
      </p:pic>
      <p:sp>
        <p:nvSpPr>
          <p:cNvPr id="6148" name="Rectangle 12"/>
          <p:cNvSpPr>
            <a:spLocks noChangeArrowheads="1"/>
          </p:cNvSpPr>
          <p:nvPr/>
        </p:nvSpPr>
        <p:spPr bwMode="auto">
          <a:xfrm>
            <a:off x="2495550" y="2205039"/>
            <a:ext cx="684053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6000">
              <a:solidFill>
                <a:schemeClr val="accent2"/>
              </a:solidFill>
              <a:latin typeface="Tahoma" panose="020B0604030504040204" pitchFamily="34" charset="0"/>
            </a:endParaRPr>
          </a:p>
        </p:txBody>
      </p:sp>
      <p:sp>
        <p:nvSpPr>
          <p:cNvPr id="126989" name="Rectangle 13"/>
          <p:cNvSpPr>
            <a:spLocks noChangeArrowheads="1"/>
          </p:cNvSpPr>
          <p:nvPr/>
        </p:nvSpPr>
        <p:spPr bwMode="auto">
          <a:xfrm>
            <a:off x="1561056" y="1843314"/>
            <a:ext cx="9001125"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ja-JP" altLang="en-US" sz="6000" b="1" dirty="0">
                <a:solidFill>
                  <a:srgbClr val="C00000"/>
                </a:solidFill>
                <a:latin typeface="+mn-ea"/>
              </a:rPr>
              <a:t>ワインでまちおこし</a:t>
            </a:r>
            <a:endParaRPr lang="en-US" altLang="ja-JP" sz="6000" b="1" dirty="0">
              <a:solidFill>
                <a:srgbClr val="C00000"/>
              </a:solidFill>
              <a:latin typeface="+mn-ea"/>
            </a:endParaRPr>
          </a:p>
          <a:p>
            <a:pPr algn="ctr" eaLnBrk="1" hangingPunct="1">
              <a:defRPr/>
            </a:pPr>
            <a:r>
              <a:rPr lang="ja-JP" altLang="en-US" sz="3600" b="1" dirty="0">
                <a:solidFill>
                  <a:srgbClr val="FFFF00"/>
                </a:solidFill>
                <a:effectLst>
                  <a:outerShdw blurRad="38100" dist="38100" dir="2700000" algn="tl">
                    <a:srgbClr val="000000">
                      <a:alpha val="43137"/>
                    </a:srgbClr>
                  </a:outerShdw>
                </a:effectLst>
                <a:latin typeface="+mn-ea"/>
              </a:rPr>
              <a:t>～自治体ワインの先駆け、池田町の今～</a:t>
            </a:r>
          </a:p>
        </p:txBody>
      </p:sp>
      <p:sp>
        <p:nvSpPr>
          <p:cNvPr id="2" name="正方形/長方形 1"/>
          <p:cNvSpPr/>
          <p:nvPr/>
        </p:nvSpPr>
        <p:spPr>
          <a:xfrm>
            <a:off x="1561056" y="5747657"/>
            <a:ext cx="8650515" cy="100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bg1"/>
                </a:solidFill>
              </a:rPr>
              <a:t>北海道池田町　安井　美裕</a:t>
            </a:r>
          </a:p>
        </p:txBody>
      </p:sp>
      <p:sp>
        <p:nvSpPr>
          <p:cNvPr id="7" name="スライド番号プレースホルダー 5"/>
          <p:cNvSpPr>
            <a:spLocks noGrp="1"/>
          </p:cNvSpPr>
          <p:nvPr>
            <p:ph type="sldNum" sz="quarter" idx="12"/>
          </p:nvPr>
        </p:nvSpPr>
        <p:spPr>
          <a:xfrm>
            <a:off x="9922431" y="6297458"/>
            <a:ext cx="2133600" cy="365125"/>
          </a:xfrm>
        </p:spPr>
        <p:txBody>
          <a:bodyPr>
            <a:noAutofit/>
          </a:bodyPr>
          <a:lstStyle/>
          <a:p>
            <a:pPr>
              <a:defRPr/>
            </a:pPr>
            <a:fld id="{CB21F75F-6A03-4778-B34B-1EDABCEA6404}" type="slidenum">
              <a:rPr lang="en-US" altLang="ja-JP" sz="2000" b="1">
                <a:solidFill>
                  <a:schemeClr val="bg1"/>
                </a:solidFill>
                <a:latin typeface="ＭＳ Ｐゴシック" panose="020B0600070205080204" pitchFamily="50" charset="-128"/>
                <a:ea typeface="ＭＳ Ｐゴシック" panose="020B0600070205080204" pitchFamily="50" charset="-128"/>
              </a:rPr>
              <a:pPr>
                <a:defRPr/>
              </a:pPr>
              <a:t>1</a:t>
            </a:fld>
            <a:endParaRPr lang="en-US" altLang="ja-JP" sz="2000" b="1"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723998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26363" y="2732763"/>
            <a:ext cx="6872290"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11111" y="2464852"/>
            <a:ext cx="6945748"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10</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sp>
        <p:nvSpPr>
          <p:cNvPr id="8" name="タイトル 7"/>
          <p:cNvSpPr>
            <a:spLocks noGrp="1"/>
          </p:cNvSpPr>
          <p:nvPr>
            <p:ph type="title"/>
          </p:nvPr>
        </p:nvSpPr>
        <p:spPr>
          <a:xfrm>
            <a:off x="1644204" y="165966"/>
            <a:ext cx="9145715" cy="1325563"/>
          </a:xfrm>
        </p:spPr>
        <p:txBody>
          <a:bodyPr>
            <a:normAutofit/>
          </a:bodyPr>
          <a:lstStyle/>
          <a:p>
            <a:r>
              <a:rPr kumimoji="1" lang="ja-JP" altLang="en-US" sz="4000" b="1" dirty="0">
                <a:solidFill>
                  <a:srgbClr val="C00000"/>
                </a:solidFill>
                <a:latin typeface="+mn-ea"/>
                <a:ea typeface="+mn-ea"/>
              </a:rPr>
              <a:t>酸味を生かすスパークリングワイン</a:t>
            </a: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図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65938" y="1828802"/>
            <a:ext cx="3384550" cy="2255837"/>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3926" y="1754909"/>
            <a:ext cx="1090049" cy="3972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81563" y="4259264"/>
            <a:ext cx="2286000" cy="1914525"/>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42188" y="4246564"/>
            <a:ext cx="2908300" cy="1938337"/>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8"/>
          <p:cNvSpPr>
            <a:spLocks noChangeArrowheads="1"/>
          </p:cNvSpPr>
          <p:nvPr/>
        </p:nvSpPr>
        <p:spPr bwMode="auto">
          <a:xfrm>
            <a:off x="2181226" y="6275388"/>
            <a:ext cx="87788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000" b="1">
                <a:solidFill>
                  <a:srgbClr val="0000FF"/>
                </a:solidFill>
                <a:latin typeface="メイリオ" panose="020B0604030504040204" pitchFamily="50" charset="-128"/>
                <a:ea typeface="メイリオ" panose="020B0604030504040204" pitchFamily="50" charset="-128"/>
              </a:rPr>
              <a:t>シャンパンフレーバー、酸味と製法由来のアミノ酸組成のバランス</a:t>
            </a:r>
          </a:p>
        </p:txBody>
      </p:sp>
      <p:pic>
        <p:nvPicPr>
          <p:cNvPr id="2" name="図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30697" y="2054499"/>
            <a:ext cx="1639966" cy="1828959"/>
          </a:xfrm>
          <a:prstGeom prst="rect">
            <a:avLst/>
          </a:prstGeom>
        </p:spPr>
      </p:pic>
      <p:pic>
        <p:nvPicPr>
          <p:cNvPr id="3" name="図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0176" y="1754909"/>
            <a:ext cx="1066395" cy="3972941"/>
          </a:xfrm>
          <a:prstGeom prst="rect">
            <a:avLst/>
          </a:prstGeom>
        </p:spPr>
      </p:pic>
    </p:spTree>
    <p:extLst>
      <p:ext uri="{BB962C8B-B14F-4D97-AF65-F5344CB8AC3E}">
        <p14:creationId xmlns:p14="http://schemas.microsoft.com/office/powerpoint/2010/main" val="322426917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9219" y="2725619"/>
            <a:ext cx="6858002"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54982" y="2420981"/>
            <a:ext cx="6858005"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11</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sp>
        <p:nvSpPr>
          <p:cNvPr id="8" name="タイトル 7"/>
          <p:cNvSpPr>
            <a:spLocks noGrp="1"/>
          </p:cNvSpPr>
          <p:nvPr>
            <p:ph type="title"/>
          </p:nvPr>
        </p:nvSpPr>
        <p:spPr>
          <a:xfrm>
            <a:off x="1644205" y="165966"/>
            <a:ext cx="6828284" cy="1325563"/>
          </a:xfrm>
        </p:spPr>
        <p:txBody>
          <a:bodyPr/>
          <a:lstStyle/>
          <a:p>
            <a:r>
              <a:rPr kumimoji="1" lang="ja-JP" altLang="en-US" b="1" dirty="0">
                <a:solidFill>
                  <a:srgbClr val="C00000"/>
                </a:solidFill>
                <a:latin typeface="+mn-ea"/>
                <a:ea typeface="+mn-ea"/>
              </a:rPr>
              <a:t>酸味を生かすブランデー</a:t>
            </a: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図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7657" y="3971853"/>
            <a:ext cx="3461526" cy="2226828"/>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23429" y="2128234"/>
            <a:ext cx="1252537"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8"/>
          <p:cNvSpPr>
            <a:spLocks noChangeArrowheads="1"/>
          </p:cNvSpPr>
          <p:nvPr/>
        </p:nvSpPr>
        <p:spPr bwMode="auto">
          <a:xfrm>
            <a:off x="3100389" y="6361113"/>
            <a:ext cx="68405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000" b="1">
                <a:solidFill>
                  <a:srgbClr val="0000FF"/>
                </a:solidFill>
                <a:latin typeface="メイリオ" panose="020B0604030504040204" pitchFamily="50" charset="-128"/>
                <a:ea typeface="メイリオ" panose="020B0604030504040204" pitchFamily="50" charset="-128"/>
              </a:rPr>
              <a:t>酸味が芳香成分（エステル）の生成を促進する</a:t>
            </a:r>
          </a:p>
        </p:txBody>
      </p:sp>
      <p:pic>
        <p:nvPicPr>
          <p:cNvPr id="2" name="図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87223" y="1976701"/>
            <a:ext cx="867974" cy="4083770"/>
          </a:xfrm>
          <a:prstGeom prst="rect">
            <a:avLst/>
          </a:prstGeom>
        </p:spPr>
      </p:pic>
      <p:pic>
        <p:nvPicPr>
          <p:cNvPr id="17" name="Picture 6" descr="ブランデー蒸留室"/>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20171" y="1491529"/>
            <a:ext cx="3479012" cy="2317892"/>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6" name="Picture 2" descr="ブランデーグラスのおすすめ9選！クラシカルな大きいタイプも ...">
            <a:extLst>
              <a:ext uri="{FF2B5EF4-FFF2-40B4-BE49-F238E27FC236}">
                <a16:creationId xmlns:a16="http://schemas.microsoft.com/office/drawing/2014/main" id="{6BB6D5D4-25B7-4105-972B-86596601F2B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392819" y="4136421"/>
            <a:ext cx="1175079" cy="178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5254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9219" y="2725619"/>
            <a:ext cx="6858002"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54983" y="2420980"/>
            <a:ext cx="6858004"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12</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sp>
        <p:nvSpPr>
          <p:cNvPr id="8" name="タイトル 7"/>
          <p:cNvSpPr>
            <a:spLocks noGrp="1"/>
          </p:cNvSpPr>
          <p:nvPr>
            <p:ph type="title"/>
          </p:nvPr>
        </p:nvSpPr>
        <p:spPr>
          <a:xfrm>
            <a:off x="1644205" y="165966"/>
            <a:ext cx="7173224" cy="1325563"/>
          </a:xfrm>
        </p:spPr>
        <p:txBody>
          <a:bodyPr/>
          <a:lstStyle/>
          <a:p>
            <a:r>
              <a:rPr kumimoji="1" lang="ja-JP" altLang="en-US" b="1" dirty="0">
                <a:solidFill>
                  <a:srgbClr val="C00000"/>
                </a:solidFill>
                <a:latin typeface="+mn-ea"/>
                <a:ea typeface="+mn-ea"/>
              </a:rPr>
              <a:t>酸味を生かすアイスワイン</a:t>
            </a: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8"/>
          <p:cNvSpPr>
            <a:spLocks noChangeArrowheads="1"/>
          </p:cNvSpPr>
          <p:nvPr/>
        </p:nvSpPr>
        <p:spPr bwMode="auto">
          <a:xfrm>
            <a:off x="2526348" y="5945085"/>
            <a:ext cx="45370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000" b="1" dirty="0">
                <a:latin typeface="メイリオ" panose="020B0604030504040204" pitchFamily="50" charset="-128"/>
                <a:ea typeface="メイリオ" panose="020B0604030504040204" pitchFamily="50" charset="-128"/>
              </a:rPr>
              <a:t>水分が凍結し、甘味と酸味が濃縮され、</a:t>
            </a:r>
            <a:endParaRPr lang="en-US" altLang="ja-JP" sz="2000" b="1" dirty="0">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000" b="1" dirty="0">
                <a:solidFill>
                  <a:srgbClr val="FF0000"/>
                </a:solidFill>
                <a:latin typeface="メイリオ" panose="020B0604030504040204" pitchFamily="50" charset="-128"/>
                <a:ea typeface="メイリオ" panose="020B0604030504040204" pitchFamily="50" charset="-128"/>
              </a:rPr>
              <a:t>極上の甘酸バランス</a:t>
            </a:r>
            <a:r>
              <a:rPr lang="ja-JP" altLang="en-US" sz="2000" b="1" dirty="0">
                <a:latin typeface="メイリオ" panose="020B0604030504040204" pitchFamily="50" charset="-128"/>
                <a:ea typeface="メイリオ" panose="020B0604030504040204" pitchFamily="50" charset="-128"/>
              </a:rPr>
              <a:t>が生まれる</a:t>
            </a:r>
          </a:p>
        </p:txBody>
      </p:sp>
      <p:pic>
        <p:nvPicPr>
          <p:cNvPr id="23" name="図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6573" y="1659223"/>
            <a:ext cx="2636637" cy="3953904"/>
          </a:xfrm>
          <a:prstGeom prst="rect">
            <a:avLst/>
          </a:prstGeom>
          <a:ln>
            <a:noFill/>
          </a:ln>
          <a:effectLst>
            <a:outerShdw blurRad="292100" dist="139700" dir="2700000" algn="tl" rotWithShape="0">
              <a:srgbClr val="333333">
                <a:alpha val="65000"/>
              </a:srgbClr>
            </a:outerShdw>
          </a:effectLst>
        </p:spPr>
      </p:pic>
      <p:sp>
        <p:nvSpPr>
          <p:cNvPr id="24" name="正方形/長方形 8"/>
          <p:cNvSpPr>
            <a:spLocks noChangeArrowheads="1"/>
          </p:cNvSpPr>
          <p:nvPr/>
        </p:nvSpPr>
        <p:spPr bwMode="auto">
          <a:xfrm>
            <a:off x="7842778" y="5708548"/>
            <a:ext cx="24479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200" b="1" dirty="0">
                <a:solidFill>
                  <a:srgbClr val="FF0000"/>
                </a:solidFill>
                <a:latin typeface="メイリオ" panose="020B0604030504040204" pitchFamily="50" charset="-128"/>
                <a:ea typeface="メイリオ" panose="020B0604030504040204" pitchFamily="50" charset="-128"/>
              </a:rPr>
              <a:t>山幸アイスワイン </a:t>
            </a:r>
            <a:r>
              <a:rPr lang="en-US" altLang="ja-JP" sz="1200" b="1" dirty="0">
                <a:solidFill>
                  <a:srgbClr val="FF0000"/>
                </a:solidFill>
                <a:latin typeface="メイリオ" panose="020B0604030504040204" pitchFamily="50" charset="-128"/>
                <a:ea typeface="メイリオ" panose="020B0604030504040204" pitchFamily="50" charset="-128"/>
              </a:rPr>
              <a:t>2020</a:t>
            </a:r>
            <a:r>
              <a:rPr lang="ja-JP" altLang="en-US" sz="1200" b="1" dirty="0">
                <a:solidFill>
                  <a:srgbClr val="FF0000"/>
                </a:solidFill>
                <a:latin typeface="メイリオ" panose="020B0604030504040204" pitchFamily="50" charset="-128"/>
                <a:ea typeface="メイリオ" panose="020B0604030504040204" pitchFamily="50" charset="-128"/>
              </a:rPr>
              <a:t>年</a:t>
            </a:r>
            <a:r>
              <a:rPr lang="ja-JP" altLang="en-US" sz="1200" b="1" dirty="0">
                <a:latin typeface="メイリオ" panose="020B0604030504040204" pitchFamily="50" charset="-128"/>
                <a:ea typeface="メイリオ" panose="020B0604030504040204" pitchFamily="50" charset="-128"/>
              </a:rPr>
              <a:t>　</a:t>
            </a:r>
          </a:p>
        </p:txBody>
      </p:sp>
      <p:pic>
        <p:nvPicPr>
          <p:cNvPr id="2" name="図 1"/>
          <p:cNvPicPr>
            <a:picLocks noChangeAspect="1"/>
          </p:cNvPicPr>
          <p:nvPr/>
        </p:nvPicPr>
        <p:blipFill>
          <a:blip r:embed="rId6"/>
          <a:stretch>
            <a:fillRect/>
          </a:stretch>
        </p:blipFill>
        <p:spPr>
          <a:xfrm>
            <a:off x="4823230" y="3815876"/>
            <a:ext cx="2926554" cy="1963230"/>
          </a:xfrm>
          <a:prstGeom prst="rect">
            <a:avLst/>
          </a:prstGeom>
          <a:effectLst>
            <a:outerShdw blurRad="50800" dist="38100" dir="2700000" sx="102000" sy="102000" algn="tl" rotWithShape="0">
              <a:prstClr val="black">
                <a:alpha val="40000"/>
              </a:prstClr>
            </a:outerShdw>
          </a:effectLst>
        </p:spPr>
      </p:pic>
      <p:pic>
        <p:nvPicPr>
          <p:cNvPr id="3" name="図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36982" y="1609163"/>
            <a:ext cx="1259516" cy="4003964"/>
          </a:xfrm>
          <a:prstGeom prst="rect">
            <a:avLst/>
          </a:prstGeom>
        </p:spPr>
      </p:pic>
      <p:pic>
        <p:nvPicPr>
          <p:cNvPr id="4" name="図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94885" y="1328447"/>
            <a:ext cx="2954899" cy="2216174"/>
          </a:xfrm>
          <a:prstGeom prst="rect">
            <a:avLst/>
          </a:prstGeom>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97410520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06198" y="2706196"/>
            <a:ext cx="6834794" cy="1422401"/>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54983" y="2420980"/>
            <a:ext cx="6858003"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13</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タイトル 7"/>
          <p:cNvSpPr>
            <a:spLocks noGrp="1"/>
          </p:cNvSpPr>
          <p:nvPr>
            <p:ph type="title"/>
          </p:nvPr>
        </p:nvSpPr>
        <p:spPr>
          <a:xfrm>
            <a:off x="1320403" y="202213"/>
            <a:ext cx="10515600" cy="1325563"/>
          </a:xfrm>
        </p:spPr>
        <p:txBody>
          <a:bodyPr>
            <a:normAutofit/>
          </a:bodyPr>
          <a:lstStyle/>
          <a:p>
            <a:r>
              <a:rPr kumimoji="1" lang="ja-JP" altLang="en-US" b="1" dirty="0">
                <a:solidFill>
                  <a:srgbClr val="C00000"/>
                </a:solidFill>
                <a:latin typeface="+mn-ea"/>
                <a:ea typeface="+mn-ea"/>
              </a:rPr>
              <a:t>ワイン</a:t>
            </a:r>
            <a:r>
              <a:rPr lang="ja-JP" altLang="en-US" b="1" dirty="0">
                <a:solidFill>
                  <a:srgbClr val="C00000"/>
                </a:solidFill>
                <a:latin typeface="+mn-ea"/>
                <a:ea typeface="+mn-ea"/>
              </a:rPr>
              <a:t>観光（ワイン城）</a:t>
            </a:r>
            <a:endParaRPr kumimoji="1" lang="ja-JP" altLang="en-US" sz="4000" b="1" dirty="0">
              <a:solidFill>
                <a:srgbClr val="000099"/>
              </a:solidFill>
              <a:latin typeface="+mn-ea"/>
              <a:ea typeface="+mn-ea"/>
            </a:endParaRPr>
          </a:p>
        </p:txBody>
      </p:sp>
      <p:pic>
        <p:nvPicPr>
          <p:cNvPr id="3080" name="Picture 8">
            <a:extLst>
              <a:ext uri="{FF2B5EF4-FFF2-40B4-BE49-F238E27FC236}">
                <a16:creationId xmlns:a16="http://schemas.microsoft.com/office/drawing/2014/main" id="{F40F177B-33BE-F864-04FE-8887B67A00B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68936" y="1202584"/>
            <a:ext cx="5247383" cy="3196867"/>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74E4F42B-9D3C-CAEF-9E87-A01FA4C4066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21760" y="4662930"/>
            <a:ext cx="3017617" cy="2010197"/>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a:extLst>
              <a:ext uri="{FF2B5EF4-FFF2-40B4-BE49-F238E27FC236}">
                <a16:creationId xmlns:a16="http://schemas.microsoft.com/office/drawing/2014/main" id="{1FDE2F7D-6921-22F4-3271-B62856FFB38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38737" y="4644867"/>
            <a:ext cx="2980453" cy="1981684"/>
          </a:xfrm>
          <a:prstGeom prst="rect">
            <a:avLst/>
          </a:prstGeom>
          <a:effectLst>
            <a:outerShdw blurRad="50800" dist="38100" dir="2700000" sx="102000" sy="102000" algn="tl" rotWithShape="0">
              <a:prstClr val="black">
                <a:alpha val="40000"/>
              </a:prstClr>
            </a:outerShdw>
          </a:effectLst>
        </p:spPr>
      </p:pic>
      <p:pic>
        <p:nvPicPr>
          <p:cNvPr id="3084" name="Picture 12" descr="レストラン">
            <a:extLst>
              <a:ext uri="{FF2B5EF4-FFF2-40B4-BE49-F238E27FC236}">
                <a16:creationId xmlns:a16="http://schemas.microsoft.com/office/drawing/2014/main" id="{EF3FE3F1-BBF3-7F9B-9D10-A1D3A900C2C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55714" y="4662930"/>
            <a:ext cx="3275733" cy="2028260"/>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a:extLst>
              <a:ext uri="{FF2B5EF4-FFF2-40B4-BE49-F238E27FC236}">
                <a16:creationId xmlns:a16="http://schemas.microsoft.com/office/drawing/2014/main" id="{6325BA63-F620-1AB5-C8CB-462AA4D74509}"/>
              </a:ext>
            </a:extLst>
          </p:cNvPr>
          <p:cNvSpPr/>
          <p:nvPr/>
        </p:nvSpPr>
        <p:spPr bwMode="auto">
          <a:xfrm>
            <a:off x="7011411" y="2802563"/>
            <a:ext cx="4474035" cy="1650345"/>
          </a:xfrm>
          <a:prstGeom prst="rect">
            <a:avLst/>
          </a:prstGeom>
          <a:noFill/>
          <a:ln w="12700" cap="flat" cmpd="sng" algn="ctr">
            <a:noFill/>
            <a:prstDash val="solid"/>
            <a:round/>
            <a:headEnd type="none" w="sm" len="sm"/>
            <a:tailEnd type="none" w="sm" len="sm"/>
          </a:ln>
          <a:effectLst/>
        </p:spPr>
        <p:txBody>
          <a:bodyPr/>
          <a:lstStyle/>
          <a:p>
            <a:pPr eaLnBrk="1" hangingPunct="1">
              <a:defRPr/>
            </a:pPr>
            <a:r>
              <a:rPr lang="ja-JP" altLang="en-US" sz="2000" b="1" dirty="0">
                <a:solidFill>
                  <a:srgbClr val="FF0000"/>
                </a:solidFill>
                <a:latin typeface="メイリオ" panose="020B0604030504040204" pitchFamily="50" charset="-128"/>
                <a:ea typeface="メイリオ" panose="020B0604030504040204" pitchFamily="50" charset="-128"/>
              </a:rPr>
              <a:t>●池田ワイン城</a:t>
            </a:r>
            <a:endParaRPr lang="en-US" altLang="ja-JP" sz="2000" b="1" dirty="0">
              <a:solidFill>
                <a:srgbClr val="FF0000"/>
              </a:solidFill>
              <a:latin typeface="メイリオ" panose="020B0604030504040204" pitchFamily="50" charset="-128"/>
              <a:ea typeface="メイリオ" panose="020B0604030504040204" pitchFamily="50" charset="-128"/>
            </a:endParaRPr>
          </a:p>
          <a:p>
            <a:pPr eaLnBrk="1" hangingPunct="1">
              <a:defRPr/>
            </a:pPr>
            <a:r>
              <a:rPr lang="ja-JP" altLang="en-US" sz="2000" b="1" dirty="0">
                <a:latin typeface="メイリオ" panose="020B0604030504040204" pitchFamily="50" charset="-128"/>
                <a:ea typeface="メイリオ" panose="020B0604030504040204" pitchFamily="50" charset="-128"/>
              </a:rPr>
              <a:t>　年間来場者約</a:t>
            </a:r>
            <a:r>
              <a:rPr lang="en-US" altLang="ja-JP" sz="2000" b="1" dirty="0">
                <a:latin typeface="メイリオ" panose="020B0604030504040204" pitchFamily="50" charset="-128"/>
                <a:ea typeface="メイリオ" panose="020B0604030504040204" pitchFamily="50" charset="-128"/>
              </a:rPr>
              <a:t>23</a:t>
            </a:r>
            <a:r>
              <a:rPr lang="ja-JP" altLang="en-US" sz="2000" b="1" dirty="0">
                <a:latin typeface="メイリオ" panose="020B0604030504040204" pitchFamily="50" charset="-128"/>
                <a:ea typeface="メイリオ" panose="020B0604030504040204" pitchFamily="50" charset="-128"/>
              </a:rPr>
              <a:t>万人</a:t>
            </a:r>
            <a:endParaRPr lang="en-US" altLang="ja-JP" sz="2000" b="1" dirty="0">
              <a:latin typeface="メイリオ" panose="020B0604030504040204" pitchFamily="50" charset="-128"/>
              <a:ea typeface="メイリオ" panose="020B0604030504040204" pitchFamily="50" charset="-128"/>
            </a:endParaRPr>
          </a:p>
          <a:p>
            <a:pPr eaLnBrk="1" hangingPunct="1">
              <a:defRPr/>
            </a:pPr>
            <a:r>
              <a:rPr lang="ja-JP" altLang="en-US" sz="2000" b="1" dirty="0">
                <a:latin typeface="メイリオ" panose="020B0604030504040204" pitchFamily="50" charset="-128"/>
                <a:ea typeface="メイリオ" panose="020B0604030504040204" pitchFamily="50" charset="-128"/>
              </a:rPr>
              <a:t>　ワイン観光の拠点、ワイン文化の　</a:t>
            </a:r>
            <a:endParaRPr lang="en-US" altLang="ja-JP" sz="2000" b="1" dirty="0">
              <a:latin typeface="メイリオ" panose="020B0604030504040204" pitchFamily="50" charset="-128"/>
              <a:ea typeface="メイリオ" panose="020B0604030504040204" pitchFamily="50" charset="-128"/>
            </a:endParaRPr>
          </a:p>
          <a:p>
            <a:pPr eaLnBrk="1" hangingPunct="1">
              <a:defRPr/>
            </a:pPr>
            <a:r>
              <a:rPr lang="ja-JP" altLang="en-US" sz="2000" b="1" dirty="0">
                <a:latin typeface="メイリオ" panose="020B0604030504040204" pitchFamily="50" charset="-128"/>
                <a:ea typeface="メイリオ" panose="020B0604030504040204" pitchFamily="50" charset="-128"/>
              </a:rPr>
              <a:t>　発信基地</a:t>
            </a:r>
            <a:endParaRPr lang="en-US" altLang="ja-JP" sz="2000" b="1" dirty="0">
              <a:latin typeface="メイリオ" panose="020B0604030504040204" pitchFamily="50" charset="-128"/>
              <a:ea typeface="メイリオ" panose="020B0604030504040204" pitchFamily="50" charset="-128"/>
            </a:endParaRPr>
          </a:p>
          <a:p>
            <a:pPr eaLnBrk="1" hangingPunct="1">
              <a:defRPr/>
            </a:pP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2020</a:t>
            </a:r>
            <a:r>
              <a:rPr lang="ja-JP" altLang="en-US" sz="2000" b="1" dirty="0">
                <a:latin typeface="メイリオ" panose="020B0604030504040204" pitchFamily="50" charset="-128"/>
                <a:ea typeface="メイリオ" panose="020B0604030504040204" pitchFamily="50" charset="-128"/>
              </a:rPr>
              <a:t>年</a:t>
            </a:r>
            <a:r>
              <a:rPr lang="en-US" altLang="ja-JP" sz="2000" b="1" dirty="0">
                <a:latin typeface="メイリオ" panose="020B0604030504040204" pitchFamily="50" charset="-128"/>
                <a:ea typeface="メイリオ" panose="020B0604030504040204" pitchFamily="50" charset="-128"/>
              </a:rPr>
              <a:t>6</a:t>
            </a:r>
            <a:r>
              <a:rPr lang="ja-JP" altLang="en-US" sz="2000" b="1" dirty="0">
                <a:latin typeface="メイリオ" panose="020B0604030504040204" pitchFamily="50" charset="-128"/>
                <a:ea typeface="メイリオ" panose="020B0604030504040204" pitchFamily="50" charset="-128"/>
              </a:rPr>
              <a:t>月リニューアルオープン</a:t>
            </a:r>
            <a:endParaRPr lang="en-US" altLang="ja-JP" sz="2000" b="1" dirty="0">
              <a:latin typeface="メイリオ" panose="020B0604030504040204" pitchFamily="50" charset="-128"/>
              <a:ea typeface="メイリオ" panose="020B0604030504040204" pitchFamily="50" charset="-128"/>
            </a:endParaRPr>
          </a:p>
          <a:p>
            <a:pPr eaLnBrk="1" hangingPunct="1">
              <a:defRPr/>
            </a:pPr>
            <a:endParaRPr lang="ja-JP" altLang="en-US" sz="2000" b="1" dirty="0">
              <a:latin typeface="メイリオ" panose="020B0604030504040204" pitchFamily="50" charset="-128"/>
              <a:ea typeface="メイリオ" panose="020B0604030504040204" pitchFamily="50" charset="-128"/>
            </a:endParaRPr>
          </a:p>
        </p:txBody>
      </p:sp>
      <p:sp>
        <p:nvSpPr>
          <p:cNvPr id="16" name="角丸四角形 15"/>
          <p:cNvSpPr/>
          <p:nvPr/>
        </p:nvSpPr>
        <p:spPr>
          <a:xfrm>
            <a:off x="7767111" y="196947"/>
            <a:ext cx="2721377" cy="142659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77018" y="242678"/>
            <a:ext cx="2630221" cy="1380866"/>
          </a:xfrm>
          <a:prstGeom prst="rect">
            <a:avLst/>
          </a:prstGeom>
        </p:spPr>
      </p:pic>
      <p:sp>
        <p:nvSpPr>
          <p:cNvPr id="18" name="正方形/長方形 17"/>
          <p:cNvSpPr/>
          <p:nvPr/>
        </p:nvSpPr>
        <p:spPr>
          <a:xfrm>
            <a:off x="8324533" y="995487"/>
            <a:ext cx="2088810" cy="582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latin typeface="HG創英角ｺﾞｼｯｸUB" panose="020B0909000000000000" pitchFamily="49" charset="-128"/>
                <a:ea typeface="HG創英角ｺﾞｼｯｸUB" panose="020B0909000000000000" pitchFamily="49" charset="-128"/>
                <a:cs typeface="Aharoni" panose="02010803020104030203" pitchFamily="2" charset="-79"/>
              </a:rPr>
              <a:t>まちづくり編</a:t>
            </a:r>
          </a:p>
        </p:txBody>
      </p:sp>
    </p:spTree>
    <p:extLst>
      <p:ext uri="{BB962C8B-B14F-4D97-AF65-F5344CB8AC3E}">
        <p14:creationId xmlns:p14="http://schemas.microsoft.com/office/powerpoint/2010/main" val="85877396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06198" y="2706196"/>
            <a:ext cx="6834794" cy="1422401"/>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54983" y="2420980"/>
            <a:ext cx="6858003"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14</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タイトル 7"/>
          <p:cNvSpPr>
            <a:spLocks noGrp="1"/>
          </p:cNvSpPr>
          <p:nvPr>
            <p:ph type="title"/>
          </p:nvPr>
        </p:nvSpPr>
        <p:spPr>
          <a:xfrm>
            <a:off x="1320403" y="202213"/>
            <a:ext cx="10515600" cy="1325563"/>
          </a:xfrm>
        </p:spPr>
        <p:txBody>
          <a:bodyPr>
            <a:normAutofit/>
          </a:bodyPr>
          <a:lstStyle/>
          <a:p>
            <a:r>
              <a:rPr kumimoji="1" lang="ja-JP" altLang="en-US" b="1" dirty="0">
                <a:solidFill>
                  <a:srgbClr val="C00000"/>
                </a:solidFill>
                <a:latin typeface="+mn-ea"/>
                <a:ea typeface="+mn-ea"/>
              </a:rPr>
              <a:t>ワイン</a:t>
            </a:r>
            <a:r>
              <a:rPr lang="ja-JP" altLang="en-US" b="1" dirty="0">
                <a:solidFill>
                  <a:srgbClr val="C00000"/>
                </a:solidFill>
                <a:latin typeface="+mn-ea"/>
                <a:ea typeface="+mn-ea"/>
              </a:rPr>
              <a:t>観光（秋のワイン祭り）</a:t>
            </a:r>
            <a:endParaRPr kumimoji="1" lang="ja-JP" altLang="en-US" sz="4000" b="1" dirty="0">
              <a:solidFill>
                <a:srgbClr val="000099"/>
              </a:solidFill>
              <a:latin typeface="+mn-ea"/>
              <a:ea typeface="+mn-ea"/>
            </a:endParaRPr>
          </a:p>
        </p:txBody>
      </p:sp>
      <p:pic>
        <p:nvPicPr>
          <p:cNvPr id="17" name="図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40532" y="1264117"/>
            <a:ext cx="3922796" cy="2614637"/>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9"/>
          <p:cNvSpPr txBox="1">
            <a:spLocks noChangeArrowheads="1"/>
          </p:cNvSpPr>
          <p:nvPr/>
        </p:nvSpPr>
        <p:spPr bwMode="auto">
          <a:xfrm>
            <a:off x="5856584" y="4706937"/>
            <a:ext cx="3920688"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buFont typeface="Wingdings" panose="05000000000000000000" pitchFamily="2" charset="2"/>
              <a:buNone/>
            </a:pPr>
            <a:r>
              <a:rPr lang="ja-JP" altLang="en-US" sz="1800" b="1" dirty="0">
                <a:solidFill>
                  <a:srgbClr val="FF0000"/>
                </a:solidFill>
                <a:latin typeface="メイリオ" panose="020B0604030504040204" pitchFamily="50" charset="-128"/>
                <a:ea typeface="メイリオ" panose="020B0604030504040204" pitchFamily="50" charset="-128"/>
              </a:rPr>
              <a:t>●秋のワイン祭り</a:t>
            </a:r>
            <a:endParaRPr lang="en-US" altLang="ja-JP" sz="1800" b="1" dirty="0">
              <a:solidFill>
                <a:srgbClr val="FF0000"/>
              </a:solidFill>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1800" b="1" dirty="0">
                <a:latin typeface="メイリオ" panose="020B0604030504040204" pitchFamily="50" charset="-128"/>
                <a:ea typeface="メイリオ" panose="020B0604030504040204" pitchFamily="50" charset="-128"/>
              </a:rPr>
              <a:t>　ワインの飲み放題、牛肉の食べ放</a:t>
            </a:r>
            <a:endParaRPr lang="en-US" altLang="ja-JP" sz="1800" b="1" dirty="0">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1800" b="1" dirty="0">
                <a:latin typeface="メイリオ" panose="020B0604030504040204" pitchFamily="50" charset="-128"/>
                <a:ea typeface="メイリオ" panose="020B0604030504040204" pitchFamily="50" charset="-128"/>
              </a:rPr>
              <a:t>　題、牛の丸焼き</a:t>
            </a:r>
            <a:r>
              <a:rPr lang="en-US" altLang="ja-JP" sz="1800" b="1" dirty="0">
                <a:latin typeface="メイリオ" panose="020B0604030504040204" pitchFamily="50" charset="-128"/>
                <a:ea typeface="メイリオ" panose="020B0604030504040204" pitchFamily="50" charset="-128"/>
              </a:rPr>
              <a:t>etc.</a:t>
            </a:r>
            <a:r>
              <a:rPr lang="ja-JP" altLang="en-US" sz="1800" b="1" dirty="0">
                <a:solidFill>
                  <a:srgbClr val="FF0000"/>
                </a:solidFill>
                <a:latin typeface="メイリオ" panose="020B0604030504040204" pitchFamily="50" charset="-128"/>
                <a:ea typeface="メイリオ" panose="020B0604030504040204" pitchFamily="50" charset="-128"/>
              </a:rPr>
              <a:t>　　　</a:t>
            </a:r>
            <a:endParaRPr lang="en-US" altLang="ja-JP" sz="1800" b="1" dirty="0">
              <a:solidFill>
                <a:srgbClr val="FF0000"/>
              </a:solidFill>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1800" b="1" dirty="0">
                <a:latin typeface="メイリオ" panose="020B0604030504040204" pitchFamily="50" charset="-128"/>
                <a:ea typeface="メイリオ" panose="020B0604030504040204" pitchFamily="50" charset="-128"/>
              </a:rPr>
              <a:t>　来場者</a:t>
            </a:r>
            <a:r>
              <a:rPr lang="en-US" altLang="ja-JP" sz="1800" b="1" dirty="0">
                <a:latin typeface="メイリオ" panose="020B0604030504040204" pitchFamily="50" charset="-128"/>
                <a:ea typeface="メイリオ" panose="020B0604030504040204" pitchFamily="50" charset="-128"/>
              </a:rPr>
              <a:t>4,500</a:t>
            </a:r>
            <a:r>
              <a:rPr lang="ja-JP" altLang="en-US" sz="1800" b="1" dirty="0">
                <a:latin typeface="メイリオ" panose="020B0604030504040204" pitchFamily="50" charset="-128"/>
                <a:ea typeface="メイリオ" panose="020B0604030504040204" pitchFamily="50" charset="-128"/>
              </a:rPr>
              <a:t>名</a:t>
            </a:r>
            <a:endParaRPr lang="en-US" altLang="ja-JP" sz="1800" b="1" dirty="0">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1800" b="1" dirty="0">
                <a:latin typeface="メイリオ" panose="020B0604030504040204" pitchFamily="50" charset="-128"/>
                <a:ea typeface="メイリオ" panose="020B0604030504040204" pitchFamily="50" charset="-128"/>
              </a:rPr>
              <a:t>　運営は町民ボランティアほか</a:t>
            </a:r>
          </a:p>
        </p:txBody>
      </p:sp>
      <p:pic>
        <p:nvPicPr>
          <p:cNvPr id="2052" name="Picture 4" descr="秋うまい！！ 各地で味覚イベント | 十勝毎日新聞電子版 ...">
            <a:extLst>
              <a:ext uri="{FF2B5EF4-FFF2-40B4-BE49-F238E27FC236}">
                <a16:creationId xmlns:a16="http://schemas.microsoft.com/office/drawing/2014/main" id="{AF0C5A1E-5722-EDAE-3B3A-33831643BDB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74721" y="1351404"/>
            <a:ext cx="3840923" cy="2546828"/>
          </a:xfrm>
          <a:prstGeom prst="rect">
            <a:avLst/>
          </a:prstGeom>
          <a:noFill/>
          <a:effectLst>
            <a:outerShdw blurRad="50800" dist="38100" dir="2700000" sx="103000" sy="103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ワイン樽の蛇口をひねってワインを注ぎます">
            <a:extLst>
              <a:ext uri="{FF2B5EF4-FFF2-40B4-BE49-F238E27FC236}">
                <a16:creationId xmlns:a16="http://schemas.microsoft.com/office/drawing/2014/main" id="{5C4B3FDE-B512-7488-4E4D-9B5C78D412B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74721" y="4142461"/>
            <a:ext cx="3780606" cy="2518701"/>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58346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9219" y="2725619"/>
            <a:ext cx="6858002"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54982" y="2420981"/>
            <a:ext cx="6858005"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15</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タイトル 7"/>
          <p:cNvSpPr>
            <a:spLocks noGrp="1"/>
          </p:cNvSpPr>
          <p:nvPr>
            <p:ph type="title"/>
          </p:nvPr>
        </p:nvSpPr>
        <p:spPr>
          <a:xfrm>
            <a:off x="1320403" y="202213"/>
            <a:ext cx="10515600" cy="1325563"/>
          </a:xfrm>
        </p:spPr>
        <p:txBody>
          <a:bodyPr>
            <a:normAutofit/>
          </a:bodyPr>
          <a:lstStyle/>
          <a:p>
            <a:r>
              <a:rPr kumimoji="1" lang="ja-JP" altLang="en-US" b="1" dirty="0">
                <a:solidFill>
                  <a:srgbClr val="C00000"/>
                </a:solidFill>
                <a:latin typeface="+mn-ea"/>
                <a:ea typeface="+mn-ea"/>
              </a:rPr>
              <a:t>ワイン文化の醸成；</a:t>
            </a:r>
            <a:r>
              <a:rPr kumimoji="1" lang="ja-JP" altLang="en-US" b="1" dirty="0">
                <a:solidFill>
                  <a:srgbClr val="000099"/>
                </a:solidFill>
                <a:latin typeface="+mn-ea"/>
                <a:ea typeface="+mn-ea"/>
              </a:rPr>
              <a:t>ワインツアー</a:t>
            </a:r>
            <a:endParaRPr kumimoji="1" lang="ja-JP" altLang="en-US" sz="3600" b="1" dirty="0">
              <a:solidFill>
                <a:srgbClr val="000099"/>
              </a:solidFill>
              <a:latin typeface="+mn-ea"/>
              <a:ea typeface="+mn-ea"/>
            </a:endParaRPr>
          </a:p>
        </p:txBody>
      </p:sp>
      <p:sp>
        <p:nvSpPr>
          <p:cNvPr id="2" name="正方形/長方形 1"/>
          <p:cNvSpPr/>
          <p:nvPr/>
        </p:nvSpPr>
        <p:spPr>
          <a:xfrm>
            <a:off x="6358597" y="1152279"/>
            <a:ext cx="1927274" cy="43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91700" y="4542302"/>
            <a:ext cx="3856242" cy="2168061"/>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91700" y="1591145"/>
            <a:ext cx="3747628" cy="2485249"/>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37536" y="1591145"/>
            <a:ext cx="4392613"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正方形/長方形 19"/>
          <p:cNvSpPr/>
          <p:nvPr/>
        </p:nvSpPr>
        <p:spPr bwMode="auto">
          <a:xfrm>
            <a:off x="1493628" y="4782891"/>
            <a:ext cx="4336521" cy="1336675"/>
          </a:xfrm>
          <a:prstGeom prst="rect">
            <a:avLst/>
          </a:prstGeom>
          <a:noFill/>
          <a:ln w="12700" cap="flat" cmpd="sng" algn="ctr">
            <a:noFill/>
            <a:prstDash val="solid"/>
            <a:round/>
            <a:headEnd type="none" w="sm" len="sm"/>
            <a:tailEnd type="none" w="sm" len="sm"/>
          </a:ln>
          <a:effectLst/>
        </p:spPr>
        <p:txBody>
          <a:bodyPr/>
          <a:lstStyle/>
          <a:p>
            <a:pPr eaLnBrk="1" hangingPunct="1">
              <a:defRPr/>
            </a:pPr>
            <a:r>
              <a:rPr lang="ja-JP" altLang="en-US" sz="2000" b="1" dirty="0">
                <a:solidFill>
                  <a:srgbClr val="FF0000"/>
                </a:solidFill>
                <a:latin typeface="メイリオ" panose="020B0604030504040204" pitchFamily="50" charset="-128"/>
                <a:ea typeface="メイリオ" panose="020B0604030504040204" pitchFamily="50" charset="-128"/>
              </a:rPr>
              <a:t>●池田町ワインツアー</a:t>
            </a:r>
            <a:endParaRPr lang="en-US" altLang="ja-JP" sz="2000" b="1" dirty="0">
              <a:solidFill>
                <a:srgbClr val="FF0000"/>
              </a:solidFill>
              <a:latin typeface="メイリオ" panose="020B0604030504040204" pitchFamily="50" charset="-128"/>
              <a:ea typeface="メイリオ" panose="020B0604030504040204" pitchFamily="50" charset="-128"/>
            </a:endParaRPr>
          </a:p>
          <a:p>
            <a:pPr eaLnBrk="1" hangingPunct="1">
              <a:defRPr/>
            </a:pP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20</a:t>
            </a:r>
            <a:r>
              <a:rPr lang="ja-JP" altLang="en-US" sz="2000" b="1" dirty="0">
                <a:latin typeface="メイリオ" panose="020B0604030504040204" pitchFamily="50" charset="-128"/>
                <a:ea typeface="メイリオ" panose="020B0604030504040204" pitchFamily="50" charset="-128"/>
              </a:rPr>
              <a:t>回開催（延べ</a:t>
            </a:r>
            <a:r>
              <a:rPr lang="en-US" altLang="ja-JP" sz="2000" b="1" dirty="0">
                <a:latin typeface="メイリオ" panose="020B0604030504040204" pitchFamily="50" charset="-128"/>
                <a:ea typeface="メイリオ" panose="020B0604030504040204" pitchFamily="50" charset="-128"/>
              </a:rPr>
              <a:t>16</a:t>
            </a:r>
            <a:r>
              <a:rPr lang="ja-JP" altLang="en-US" sz="2000" b="1" dirty="0">
                <a:latin typeface="メイリオ" panose="020B0604030504040204" pitchFamily="50" charset="-128"/>
                <a:ea typeface="メイリオ" panose="020B0604030504040204" pitchFamily="50" charset="-128"/>
              </a:rPr>
              <a:t>ヶ国訪問）</a:t>
            </a:r>
            <a:endParaRPr lang="en-US" altLang="ja-JP" sz="2000" b="1" dirty="0">
              <a:latin typeface="メイリオ" panose="020B0604030504040204" pitchFamily="50" charset="-128"/>
              <a:ea typeface="メイリオ" panose="020B0604030504040204" pitchFamily="50" charset="-128"/>
            </a:endParaRPr>
          </a:p>
          <a:p>
            <a:pPr eaLnBrk="1" hangingPunct="1">
              <a:defRPr/>
            </a:pPr>
            <a:r>
              <a:rPr lang="ja-JP" altLang="en-US" sz="2000" b="1" dirty="0">
                <a:latin typeface="メイリオ" panose="020B0604030504040204" pitchFamily="50" charset="-128"/>
                <a:ea typeface="メイリオ" panose="020B0604030504040204" pitchFamily="50" charset="-128"/>
              </a:rPr>
              <a:t>　参加者延べ</a:t>
            </a:r>
            <a:r>
              <a:rPr lang="en-US" altLang="ja-JP" sz="2000" b="1" dirty="0">
                <a:latin typeface="メイリオ" panose="020B0604030504040204" pitchFamily="50" charset="-128"/>
                <a:ea typeface="メイリオ" panose="020B0604030504040204" pitchFamily="50" charset="-128"/>
              </a:rPr>
              <a:t>471</a:t>
            </a:r>
            <a:r>
              <a:rPr lang="ja-JP" altLang="en-US" sz="2000" b="1" dirty="0">
                <a:latin typeface="メイリオ" panose="020B0604030504040204" pitchFamily="50" charset="-128"/>
                <a:ea typeface="メイリオ" panose="020B0604030504040204" pitchFamily="50" charset="-128"/>
              </a:rPr>
              <a:t>名</a:t>
            </a:r>
            <a:endParaRPr lang="en-US" altLang="ja-JP" sz="2000" b="1" dirty="0">
              <a:latin typeface="メイリオ" panose="020B0604030504040204" pitchFamily="50" charset="-128"/>
              <a:ea typeface="メイリオ" panose="020B0604030504040204" pitchFamily="50" charset="-128"/>
            </a:endParaRPr>
          </a:p>
          <a:p>
            <a:pPr eaLnBrk="1" hangingPunct="1">
              <a:defRPr/>
            </a:pPr>
            <a:r>
              <a:rPr lang="ja-JP" altLang="en-US" sz="2000" b="1" dirty="0">
                <a:latin typeface="メイリオ" panose="020B0604030504040204" pitchFamily="50" charset="-128"/>
                <a:ea typeface="メイリオ" panose="020B0604030504040204" pitchFamily="50" charset="-128"/>
              </a:rPr>
              <a:t>　ワイン文化振興基金の活用</a:t>
            </a:r>
            <a:endParaRPr lang="en-US" altLang="ja-JP" sz="2000" b="1" dirty="0">
              <a:latin typeface="メイリオ" panose="020B0604030504040204" pitchFamily="50" charset="-128"/>
              <a:ea typeface="メイリオ" panose="020B0604030504040204" pitchFamily="50" charset="-128"/>
            </a:endParaRPr>
          </a:p>
          <a:p>
            <a:pPr eaLnBrk="1" hangingPunct="1">
              <a:defRPr/>
            </a:pPr>
            <a:endParaRPr lang="ja-JP" altLang="en-US"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846950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9219" y="2725619"/>
            <a:ext cx="6858002"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54983" y="2420982"/>
            <a:ext cx="6857999"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16</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タイトル 7"/>
          <p:cNvSpPr>
            <a:spLocks noGrp="1"/>
          </p:cNvSpPr>
          <p:nvPr>
            <p:ph type="title"/>
          </p:nvPr>
        </p:nvSpPr>
        <p:spPr>
          <a:xfrm>
            <a:off x="1320403" y="202213"/>
            <a:ext cx="10515600" cy="1325563"/>
          </a:xfrm>
        </p:spPr>
        <p:txBody>
          <a:bodyPr>
            <a:normAutofit/>
          </a:bodyPr>
          <a:lstStyle/>
          <a:p>
            <a:r>
              <a:rPr kumimoji="1" lang="ja-JP" altLang="en-US" b="1" dirty="0">
                <a:solidFill>
                  <a:srgbClr val="C00000"/>
                </a:solidFill>
                <a:latin typeface="+mn-ea"/>
                <a:ea typeface="+mn-ea"/>
              </a:rPr>
              <a:t>町民の役割</a:t>
            </a:r>
            <a:endParaRPr kumimoji="1" lang="ja-JP" altLang="en-US" sz="3200" b="1" dirty="0">
              <a:solidFill>
                <a:srgbClr val="000099"/>
              </a:solidFill>
              <a:latin typeface="+mn-ea"/>
              <a:ea typeface="+mn-ea"/>
            </a:endParaRPr>
          </a:p>
        </p:txBody>
      </p:sp>
      <p:sp>
        <p:nvSpPr>
          <p:cNvPr id="12" name="Rectangle 3"/>
          <p:cNvSpPr>
            <a:spLocks noGrp="1" noChangeArrowheads="1"/>
          </p:cNvSpPr>
          <p:nvPr>
            <p:ph idx="1"/>
          </p:nvPr>
        </p:nvSpPr>
        <p:spPr>
          <a:xfrm>
            <a:off x="1849793" y="5794001"/>
            <a:ext cx="4828047" cy="1268413"/>
          </a:xfrm>
        </p:spPr>
        <p:txBody>
          <a:bodyPr>
            <a:normAutofit/>
          </a:bodyPr>
          <a:lstStyle/>
          <a:p>
            <a:pPr marL="0" indent="0">
              <a:buNone/>
            </a:pPr>
            <a:r>
              <a:rPr lang="ja-JP" altLang="en-US" sz="2000" b="1" dirty="0">
                <a:latin typeface="メイリオ" panose="020B0604030504040204" pitchFamily="50" charset="-128"/>
                <a:ea typeface="メイリオ" panose="020B0604030504040204" pitchFamily="50" charset="-128"/>
              </a:rPr>
              <a:t>ワイン実消費量は</a:t>
            </a:r>
            <a:r>
              <a:rPr lang="ja-JP" altLang="en-US" sz="2000" b="1" dirty="0">
                <a:solidFill>
                  <a:srgbClr val="FF0000"/>
                </a:solidFill>
                <a:latin typeface="メイリオ" panose="020B0604030504040204" pitchFamily="50" charset="-128"/>
                <a:ea typeface="メイリオ" panose="020B0604030504040204" pitchFamily="50" charset="-128"/>
              </a:rPr>
              <a:t>日本一</a:t>
            </a:r>
            <a:endParaRPr lang="ja-JP" altLang="en-US" sz="2000" b="1" dirty="0">
              <a:latin typeface="メイリオ" panose="020B0604030504040204" pitchFamily="50" charset="-128"/>
              <a:ea typeface="メイリオ" panose="020B0604030504040204" pitchFamily="50" charset="-128"/>
            </a:endParaRPr>
          </a:p>
          <a:p>
            <a:pPr marL="0" indent="0">
              <a:buNone/>
            </a:pPr>
            <a:r>
              <a:rPr lang="ja-JP" altLang="en-US" sz="2000" b="1" dirty="0">
                <a:latin typeface="メイリオ" panose="020B0604030504040204" pitchFamily="50" charset="-128"/>
                <a:ea typeface="メイリオ" panose="020B0604030504040204" pitchFamily="50" charset="-128"/>
              </a:rPr>
              <a:t>町民６千人がワイン</a:t>
            </a:r>
            <a:r>
              <a:rPr lang="ja-JP" altLang="en-US" sz="2000" b="1" dirty="0">
                <a:solidFill>
                  <a:srgbClr val="FF0000"/>
                </a:solidFill>
                <a:latin typeface="メイリオ" panose="020B0604030504040204" pitchFamily="50" charset="-128"/>
                <a:ea typeface="メイリオ" panose="020B0604030504040204" pitchFamily="50" charset="-128"/>
              </a:rPr>
              <a:t>営業担当者</a:t>
            </a:r>
          </a:p>
        </p:txBody>
      </p:sp>
      <p:pic>
        <p:nvPicPr>
          <p:cNvPr id="16" name="Picture 29" descr="nouveau_2005_2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79018" y="1223355"/>
            <a:ext cx="3011964" cy="1952527"/>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65674" y="3321368"/>
            <a:ext cx="3025308" cy="2268980"/>
          </a:xfrm>
          <a:prstGeom prst="rect">
            <a:avLst/>
          </a:prstGeom>
          <a:effectLst>
            <a:outerShdw blurRad="50800" dist="38100" dir="2700000" sx="102000" sy="102000" algn="tl" rotWithShape="0">
              <a:prstClr val="black">
                <a:alpha val="40000"/>
              </a:prstClr>
            </a:outerShdw>
          </a:effectLst>
        </p:spPr>
      </p:pic>
      <p:pic>
        <p:nvPicPr>
          <p:cNvPr id="17" name="Picture 7" descr="ブドウ詰みH13池中（補正はね抑制）3276">
            <a:extLst>
              <a:ext uri="{FF2B5EF4-FFF2-40B4-BE49-F238E27FC236}">
                <a16:creationId xmlns:a16="http://schemas.microsoft.com/office/drawing/2014/main" id="{6614B4E8-160F-1DD1-8746-A06F85B166F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26321" y="506752"/>
            <a:ext cx="2038586" cy="2718115"/>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２年ぶりの成人式 集い「うれしい」【十勝】 | 北海道ニュースリンク">
            <a:extLst>
              <a:ext uri="{FF2B5EF4-FFF2-40B4-BE49-F238E27FC236}">
                <a16:creationId xmlns:a16="http://schemas.microsoft.com/office/drawing/2014/main" id="{B7C969F3-8E5C-45AC-F891-7B20A925A08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40724" y="3366908"/>
            <a:ext cx="3427461" cy="2268979"/>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Rectangle 3">
            <a:extLst>
              <a:ext uri="{FF2B5EF4-FFF2-40B4-BE49-F238E27FC236}">
                <a16:creationId xmlns:a16="http://schemas.microsoft.com/office/drawing/2014/main" id="{16424EF3-AFA6-5ED3-C11D-9A8812077A85}"/>
              </a:ext>
            </a:extLst>
          </p:cNvPr>
          <p:cNvSpPr txBox="1">
            <a:spLocks noChangeArrowheads="1"/>
          </p:cNvSpPr>
          <p:nvPr/>
        </p:nvSpPr>
        <p:spPr>
          <a:xfrm>
            <a:off x="6677840" y="5839540"/>
            <a:ext cx="3900636" cy="10282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defRPr/>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中学生の</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ブドウ収穫</a:t>
            </a:r>
          </a:p>
          <a:p>
            <a:pPr marL="0" indent="0">
              <a:buFont typeface="Arial" panose="020B0604020202020204" pitchFamily="34" charset="0"/>
              <a:buNone/>
              <a:defRPr/>
            </a:pP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成人式</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には特別なワインを</a:t>
            </a:r>
          </a:p>
          <a:p>
            <a:pPr>
              <a:buFont typeface="Wingdings" panose="05000000000000000000" pitchFamily="2" charset="2"/>
              <a:buNone/>
              <a:defRPr/>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9943288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7802" y="2717800"/>
            <a:ext cx="6858002" cy="1422401"/>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37244" y="2403244"/>
            <a:ext cx="6858003" cy="2051512"/>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17</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タイトル 7"/>
          <p:cNvSpPr>
            <a:spLocks noGrp="1"/>
          </p:cNvSpPr>
          <p:nvPr>
            <p:ph type="title"/>
          </p:nvPr>
        </p:nvSpPr>
        <p:spPr>
          <a:xfrm>
            <a:off x="1437328" y="134906"/>
            <a:ext cx="10515600" cy="1325563"/>
          </a:xfrm>
        </p:spPr>
        <p:txBody>
          <a:bodyPr>
            <a:normAutofit/>
          </a:bodyPr>
          <a:lstStyle/>
          <a:p>
            <a:r>
              <a:rPr kumimoji="1" lang="en-US" altLang="ja-JP" sz="3600" b="1" dirty="0">
                <a:solidFill>
                  <a:srgbClr val="C00000"/>
                </a:solidFill>
                <a:latin typeface="+mn-ea"/>
                <a:ea typeface="+mn-ea"/>
              </a:rPr>
              <a:t>Dreams</a:t>
            </a:r>
            <a:r>
              <a:rPr kumimoji="1" lang="ja-JP" altLang="en-US" sz="3600" b="1" dirty="0">
                <a:solidFill>
                  <a:srgbClr val="C00000"/>
                </a:solidFill>
                <a:latin typeface="+mn-ea"/>
                <a:ea typeface="+mn-ea"/>
              </a:rPr>
              <a:t> </a:t>
            </a:r>
            <a:r>
              <a:rPr kumimoji="1" lang="en-US" altLang="ja-JP" sz="3600" b="1" dirty="0">
                <a:solidFill>
                  <a:srgbClr val="C00000"/>
                </a:solidFill>
                <a:latin typeface="+mn-ea"/>
                <a:ea typeface="+mn-ea"/>
              </a:rPr>
              <a:t>Come</a:t>
            </a:r>
            <a:r>
              <a:rPr kumimoji="1" lang="ja-JP" altLang="en-US" sz="3600" b="1" dirty="0">
                <a:solidFill>
                  <a:srgbClr val="C00000"/>
                </a:solidFill>
                <a:latin typeface="+mn-ea"/>
                <a:ea typeface="+mn-ea"/>
              </a:rPr>
              <a:t> </a:t>
            </a:r>
            <a:r>
              <a:rPr kumimoji="1" lang="en-US" altLang="ja-JP" sz="3600" b="1" dirty="0">
                <a:solidFill>
                  <a:srgbClr val="C00000"/>
                </a:solidFill>
                <a:latin typeface="+mn-ea"/>
                <a:ea typeface="+mn-ea"/>
              </a:rPr>
              <a:t>True</a:t>
            </a:r>
            <a:endParaRPr kumimoji="1" lang="ja-JP" altLang="en-US" sz="3600" b="1" dirty="0">
              <a:solidFill>
                <a:srgbClr val="C00000"/>
              </a:solidFill>
              <a:latin typeface="+mn-ea"/>
              <a:ea typeface="+mn-ea"/>
            </a:endParaRPr>
          </a:p>
        </p:txBody>
      </p:sp>
      <p:sp>
        <p:nvSpPr>
          <p:cNvPr id="2" name="正方形/長方形 1"/>
          <p:cNvSpPr/>
          <p:nvPr/>
        </p:nvSpPr>
        <p:spPr>
          <a:xfrm>
            <a:off x="6358597" y="1152279"/>
            <a:ext cx="1927274" cy="43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00662" y="1143716"/>
            <a:ext cx="3546587" cy="2327307"/>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txBox="1">
            <a:spLocks noChangeArrowheads="1"/>
          </p:cNvSpPr>
          <p:nvPr/>
        </p:nvSpPr>
        <p:spPr bwMode="auto">
          <a:xfrm>
            <a:off x="6161507" y="5261178"/>
            <a:ext cx="449947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buFont typeface="Wingdings" panose="05000000000000000000" pitchFamily="2" charset="2"/>
              <a:buNone/>
            </a:pPr>
            <a:r>
              <a:rPr lang="ja-JP" altLang="en-US" sz="2000" b="1" dirty="0">
                <a:solidFill>
                  <a:srgbClr val="FF0000"/>
                </a:solidFill>
                <a:latin typeface="メイリオ" panose="020B0604030504040204" pitchFamily="50" charset="-128"/>
                <a:ea typeface="メイリオ" panose="020B0604030504040204" pitchFamily="50" charset="-128"/>
              </a:rPr>
              <a:t>●ドリカムブドウ園構想</a:t>
            </a:r>
            <a:endParaRPr lang="en-US" altLang="ja-JP" sz="2000" b="1" dirty="0">
              <a:solidFill>
                <a:srgbClr val="FF0000"/>
              </a:solidFill>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solidFill>
                  <a:srgbClr val="FF0000"/>
                </a:solidFill>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2009</a:t>
            </a:r>
            <a:r>
              <a:rPr lang="ja-JP" altLang="en-US" sz="2000" b="1" dirty="0">
                <a:latin typeface="メイリオ" panose="020B0604030504040204" pitchFamily="50" charset="-128"/>
                <a:ea typeface="メイリオ" panose="020B0604030504040204" pitchFamily="50" charset="-128"/>
              </a:rPr>
              <a:t>年　中学</a:t>
            </a:r>
            <a:r>
              <a:rPr lang="en-US" altLang="ja-JP" sz="2000" b="1" dirty="0">
                <a:latin typeface="メイリオ" panose="020B0604030504040204" pitchFamily="50" charset="-128"/>
                <a:ea typeface="メイリオ" panose="020B0604030504040204" pitchFamily="50" charset="-128"/>
              </a:rPr>
              <a:t>3</a:t>
            </a:r>
            <a:r>
              <a:rPr lang="ja-JP" altLang="en-US" sz="2000" b="1" dirty="0">
                <a:latin typeface="メイリオ" panose="020B0604030504040204" pitchFamily="50" charset="-128"/>
                <a:ea typeface="メイリオ" panose="020B0604030504040204" pitchFamily="50" charset="-128"/>
              </a:rPr>
              <a:t>年生と植栽</a:t>
            </a:r>
            <a:endParaRPr lang="en-US" altLang="ja-JP" sz="2000" b="1" dirty="0">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2012</a:t>
            </a:r>
            <a:r>
              <a:rPr lang="ja-JP" altLang="en-US" sz="2000" b="1" dirty="0">
                <a:latin typeface="メイリオ" panose="020B0604030504040204" pitchFamily="50" charset="-128"/>
                <a:ea typeface="メイリオ" panose="020B0604030504040204" pitchFamily="50" charset="-128"/>
              </a:rPr>
              <a:t>年　高校</a:t>
            </a:r>
            <a:r>
              <a:rPr lang="en-US" altLang="ja-JP" sz="2000" b="1" dirty="0">
                <a:latin typeface="メイリオ" panose="020B0604030504040204" pitchFamily="50" charset="-128"/>
                <a:ea typeface="メイリオ" panose="020B0604030504040204" pitchFamily="50" charset="-128"/>
              </a:rPr>
              <a:t>3</a:t>
            </a:r>
            <a:r>
              <a:rPr lang="ja-JP" altLang="en-US" sz="2000" b="1" dirty="0">
                <a:latin typeface="メイリオ" panose="020B0604030504040204" pitchFamily="50" charset="-128"/>
                <a:ea typeface="メイリオ" panose="020B0604030504040204" pitchFamily="50" charset="-128"/>
              </a:rPr>
              <a:t>年生と初収穫</a:t>
            </a:r>
            <a:endParaRPr lang="en-US" altLang="ja-JP" sz="2000" b="1" dirty="0">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2015</a:t>
            </a:r>
            <a:r>
              <a:rPr lang="ja-JP" altLang="en-US" sz="2000" b="1" dirty="0">
                <a:latin typeface="メイリオ" panose="020B0604030504040204" pitchFamily="50" charset="-128"/>
                <a:ea typeface="メイリオ" panose="020B0604030504040204" pitchFamily="50" charset="-128"/>
              </a:rPr>
              <a:t>年　成人式　</a:t>
            </a:r>
          </a:p>
        </p:txBody>
      </p:sp>
      <p:pic>
        <p:nvPicPr>
          <p:cNvPr id="21" name="図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97673" y="2094716"/>
            <a:ext cx="4507914" cy="3005921"/>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DREAMS COME TRUE VINEYARD | DCTgarden IKED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00662" y="3747610"/>
            <a:ext cx="3546587" cy="2659941"/>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88816" y="340902"/>
            <a:ext cx="2124364" cy="1593273"/>
          </a:xfrm>
          <a:prstGeom prst="rect">
            <a:avLst/>
          </a:prstGeom>
          <a:effectLst>
            <a:softEdge rad="63500"/>
          </a:effectLst>
        </p:spPr>
      </p:pic>
    </p:spTree>
    <p:extLst>
      <p:ext uri="{BB962C8B-B14F-4D97-AF65-F5344CB8AC3E}">
        <p14:creationId xmlns:p14="http://schemas.microsoft.com/office/powerpoint/2010/main" val="319729122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28455" y="2725619"/>
            <a:ext cx="6858002"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54982" y="2420981"/>
            <a:ext cx="6858005"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18</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タイトル 7"/>
          <p:cNvSpPr>
            <a:spLocks noGrp="1"/>
          </p:cNvSpPr>
          <p:nvPr>
            <p:ph type="title"/>
          </p:nvPr>
        </p:nvSpPr>
        <p:spPr>
          <a:xfrm>
            <a:off x="1574721" y="182027"/>
            <a:ext cx="4514681" cy="1325563"/>
          </a:xfrm>
        </p:spPr>
        <p:txBody>
          <a:bodyPr>
            <a:normAutofit/>
          </a:bodyPr>
          <a:lstStyle/>
          <a:p>
            <a:r>
              <a:rPr kumimoji="1" lang="ja-JP" altLang="en-US" b="1" dirty="0">
                <a:solidFill>
                  <a:srgbClr val="C00000"/>
                </a:solidFill>
                <a:latin typeface="+mn-ea"/>
                <a:ea typeface="+mn-ea"/>
              </a:rPr>
              <a:t>利益の還元</a:t>
            </a:r>
          </a:p>
        </p:txBody>
      </p:sp>
      <p:sp>
        <p:nvSpPr>
          <p:cNvPr id="19" name="Rectangle 13"/>
          <p:cNvSpPr>
            <a:spLocks noChangeArrowheads="1"/>
          </p:cNvSpPr>
          <p:nvPr/>
        </p:nvSpPr>
        <p:spPr bwMode="auto">
          <a:xfrm>
            <a:off x="5763282" y="1689621"/>
            <a:ext cx="5078889"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en-US" altLang="ja-JP" sz="2000" b="1" dirty="0">
                <a:solidFill>
                  <a:srgbClr val="000000"/>
                </a:solidFill>
                <a:latin typeface="メイリオ" panose="020B0604030504040204" pitchFamily="50" charset="-128"/>
                <a:ea typeface="メイリオ" panose="020B0604030504040204" pitchFamily="50" charset="-128"/>
              </a:rPr>
              <a:t>※</a:t>
            </a:r>
            <a:r>
              <a:rPr lang="ja-JP" altLang="en-US" sz="2000" b="1" dirty="0">
                <a:solidFill>
                  <a:srgbClr val="000000"/>
                </a:solidFill>
                <a:latin typeface="メイリオ" panose="020B0604030504040204" pitchFamily="50" charset="-128"/>
                <a:ea typeface="メイリオ" panose="020B0604030504040204" pitchFamily="50" charset="-128"/>
              </a:rPr>
              <a:t>これまでの一般・他会計への繰出金は、　</a:t>
            </a:r>
            <a:endParaRPr lang="en-US" altLang="ja-JP" sz="2000" b="1" dirty="0">
              <a:solidFill>
                <a:srgbClr val="000000"/>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000" b="1" dirty="0">
                <a:solidFill>
                  <a:srgbClr val="000000"/>
                </a:solidFill>
                <a:latin typeface="メイリオ" panose="020B0604030504040204" pitchFamily="50" charset="-128"/>
                <a:ea typeface="メイリオ" panose="020B0604030504040204" pitchFamily="50" charset="-128"/>
              </a:rPr>
              <a:t>　</a:t>
            </a:r>
            <a:r>
              <a:rPr lang="en-US" altLang="ja-JP" sz="2000" b="1" dirty="0">
                <a:solidFill>
                  <a:srgbClr val="000000"/>
                </a:solidFill>
                <a:latin typeface="メイリオ" panose="020B0604030504040204" pitchFamily="50" charset="-128"/>
                <a:ea typeface="メイリオ" panose="020B0604030504040204" pitchFamily="50" charset="-128"/>
              </a:rPr>
              <a:t>20</a:t>
            </a:r>
            <a:r>
              <a:rPr lang="ja-JP" altLang="en-US" sz="2000" b="1" dirty="0">
                <a:solidFill>
                  <a:srgbClr val="000000"/>
                </a:solidFill>
                <a:latin typeface="メイリオ" panose="020B0604030504040204" pitchFamily="50" charset="-128"/>
                <a:ea typeface="メイリオ" panose="020B0604030504040204" pitchFamily="50" charset="-128"/>
              </a:rPr>
              <a:t>億円を超える。</a:t>
            </a:r>
          </a:p>
          <a:p>
            <a:pPr eaLnBrk="1" hangingPunct="1">
              <a:spcBef>
                <a:spcPct val="0"/>
              </a:spcBef>
              <a:buClrTx/>
              <a:buSzTx/>
              <a:buFontTx/>
              <a:buNone/>
            </a:pPr>
            <a:r>
              <a:rPr lang="ja-JP" altLang="en-US" sz="2000" b="1" dirty="0">
                <a:solidFill>
                  <a:srgbClr val="000000"/>
                </a:solidFill>
                <a:latin typeface="メイリオ" panose="020B0604030504040204" pitchFamily="50" charset="-128"/>
                <a:ea typeface="メイリオ" panose="020B0604030504040204" pitchFamily="50" charset="-128"/>
              </a:rPr>
              <a:t>Ｓ</a:t>
            </a:r>
            <a:r>
              <a:rPr lang="en-US" altLang="ja-JP" sz="2000" b="1" dirty="0">
                <a:solidFill>
                  <a:srgbClr val="000000"/>
                </a:solidFill>
                <a:latin typeface="メイリオ" panose="020B0604030504040204" pitchFamily="50" charset="-128"/>
                <a:ea typeface="メイリオ" panose="020B0604030504040204" pitchFamily="50" charset="-128"/>
              </a:rPr>
              <a:t>46</a:t>
            </a:r>
            <a:r>
              <a:rPr lang="ja-JP" altLang="en-US" sz="2000" b="1" dirty="0">
                <a:solidFill>
                  <a:srgbClr val="000000"/>
                </a:solidFill>
                <a:latin typeface="メイリオ" panose="020B0604030504040204" pitchFamily="50" charset="-128"/>
                <a:ea typeface="メイリオ" panose="020B0604030504040204" pitchFamily="50" charset="-128"/>
              </a:rPr>
              <a:t>～</a:t>
            </a:r>
            <a:r>
              <a:rPr lang="en-US" altLang="ja-JP" sz="2000" b="1" dirty="0">
                <a:solidFill>
                  <a:srgbClr val="000000"/>
                </a:solidFill>
                <a:latin typeface="メイリオ" panose="020B0604030504040204" pitchFamily="50" charset="-128"/>
                <a:ea typeface="メイリオ" panose="020B0604030504040204" pitchFamily="50" charset="-128"/>
              </a:rPr>
              <a:t>61</a:t>
            </a:r>
          </a:p>
          <a:p>
            <a:pPr eaLnBrk="1" hangingPunct="1">
              <a:spcBef>
                <a:spcPct val="0"/>
              </a:spcBef>
              <a:buClrTx/>
              <a:buSzTx/>
              <a:buFontTx/>
              <a:buNone/>
            </a:pPr>
            <a:r>
              <a:rPr lang="ja-JP" altLang="en-US" sz="2000" b="1" dirty="0">
                <a:solidFill>
                  <a:srgbClr val="000000"/>
                </a:solidFill>
                <a:latin typeface="メイリオ" panose="020B0604030504040204" pitchFamily="50" charset="-128"/>
                <a:ea typeface="メイリオ" panose="020B0604030504040204" pitchFamily="50" charset="-128"/>
              </a:rPr>
              <a:t>　</a:t>
            </a:r>
            <a:r>
              <a:rPr lang="ja-JP" altLang="en-US" sz="2000" b="1" dirty="0">
                <a:solidFill>
                  <a:srgbClr val="FF0000"/>
                </a:solidFill>
                <a:latin typeface="メイリオ" panose="020B0604030504040204" pitchFamily="50" charset="-128"/>
                <a:ea typeface="メイリオ" panose="020B0604030504040204" pitchFamily="50" charset="-128"/>
              </a:rPr>
              <a:t>町内小中学校のＰＴＡ会費無料化</a:t>
            </a:r>
          </a:p>
          <a:p>
            <a:pPr eaLnBrk="1" hangingPunct="1">
              <a:spcBef>
                <a:spcPct val="0"/>
              </a:spcBef>
              <a:buClrTx/>
              <a:buSzTx/>
              <a:buFontTx/>
              <a:buNone/>
            </a:pPr>
            <a:r>
              <a:rPr lang="ja-JP" altLang="en-US" sz="2000" b="1" dirty="0">
                <a:solidFill>
                  <a:srgbClr val="000000"/>
                </a:solidFill>
                <a:latin typeface="メイリオ" panose="020B0604030504040204" pitchFamily="50" charset="-128"/>
                <a:ea typeface="メイリオ" panose="020B0604030504040204" pitchFamily="50" charset="-128"/>
              </a:rPr>
              <a:t>Ｓ</a:t>
            </a:r>
            <a:r>
              <a:rPr lang="en-US" altLang="ja-JP" sz="2000" b="1" dirty="0">
                <a:solidFill>
                  <a:srgbClr val="000000"/>
                </a:solidFill>
                <a:latin typeface="メイリオ" panose="020B0604030504040204" pitchFamily="50" charset="-128"/>
                <a:ea typeface="メイリオ" panose="020B0604030504040204" pitchFamily="50" charset="-128"/>
              </a:rPr>
              <a:t>62</a:t>
            </a:r>
            <a:r>
              <a:rPr lang="ja-JP" altLang="en-US" sz="2000" b="1" dirty="0">
                <a:solidFill>
                  <a:srgbClr val="000000"/>
                </a:solidFill>
                <a:latin typeface="メイリオ" panose="020B0604030504040204" pitchFamily="50" charset="-128"/>
                <a:ea typeface="メイリオ" panose="020B0604030504040204" pitchFamily="50" charset="-128"/>
              </a:rPr>
              <a:t>～</a:t>
            </a:r>
          </a:p>
          <a:p>
            <a:pPr eaLnBrk="1" hangingPunct="1">
              <a:spcBef>
                <a:spcPct val="0"/>
              </a:spcBef>
              <a:buClrTx/>
              <a:buSzTx/>
              <a:buFontTx/>
              <a:buNone/>
            </a:pPr>
            <a:r>
              <a:rPr lang="ja-JP" altLang="en-US" sz="2000" b="1" dirty="0">
                <a:solidFill>
                  <a:srgbClr val="000000"/>
                </a:solidFill>
                <a:latin typeface="メイリオ" panose="020B0604030504040204" pitchFamily="50" charset="-128"/>
                <a:ea typeface="メイリオ" panose="020B0604030504040204" pitchFamily="50" charset="-128"/>
              </a:rPr>
              <a:t>　</a:t>
            </a:r>
            <a:r>
              <a:rPr lang="ja-JP" altLang="en-US" sz="2000" b="1" dirty="0">
                <a:solidFill>
                  <a:srgbClr val="FF0000"/>
                </a:solidFill>
                <a:latin typeface="メイリオ" panose="020B0604030504040204" pitchFamily="50" charset="-128"/>
                <a:ea typeface="メイリオ" panose="020B0604030504040204" pitchFamily="50" charset="-128"/>
              </a:rPr>
              <a:t>町内音楽ホール等の建設費</a:t>
            </a:r>
          </a:p>
          <a:p>
            <a:pPr eaLnBrk="1" hangingPunct="1">
              <a:spcBef>
                <a:spcPct val="0"/>
              </a:spcBef>
              <a:buClrTx/>
              <a:buSzTx/>
              <a:buFontTx/>
              <a:buNone/>
            </a:pPr>
            <a:r>
              <a:rPr lang="en-US" altLang="ja-JP" sz="2000" b="1" dirty="0">
                <a:solidFill>
                  <a:srgbClr val="000000"/>
                </a:solidFill>
                <a:latin typeface="メイリオ" panose="020B0604030504040204" pitchFamily="50" charset="-128"/>
                <a:ea typeface="メイリオ" panose="020B0604030504040204" pitchFamily="50" charset="-128"/>
              </a:rPr>
              <a:t>H13</a:t>
            </a:r>
            <a:r>
              <a:rPr lang="ja-JP" altLang="en-US" sz="2000" b="1" dirty="0">
                <a:solidFill>
                  <a:srgbClr val="000000"/>
                </a:solidFill>
                <a:latin typeface="メイリオ" panose="020B0604030504040204" pitchFamily="50" charset="-128"/>
                <a:ea typeface="メイリオ" panose="020B0604030504040204" pitchFamily="50" charset="-128"/>
              </a:rPr>
              <a:t>～</a:t>
            </a:r>
            <a:endParaRPr lang="en-US" altLang="ja-JP" sz="2000" b="1" dirty="0">
              <a:solidFill>
                <a:srgbClr val="000000"/>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000" b="1" dirty="0">
                <a:solidFill>
                  <a:srgbClr val="000000"/>
                </a:solidFill>
                <a:latin typeface="メイリオ" panose="020B0604030504040204" pitchFamily="50" charset="-128"/>
                <a:ea typeface="メイリオ" panose="020B0604030504040204" pitchFamily="50" charset="-128"/>
              </a:rPr>
              <a:t>　</a:t>
            </a:r>
            <a:r>
              <a:rPr lang="ja-JP" altLang="en-US" sz="2000" b="1" dirty="0">
                <a:solidFill>
                  <a:srgbClr val="FF0000"/>
                </a:solidFill>
                <a:latin typeface="メイリオ" panose="020B0604030504040204" pitchFamily="50" charset="-128"/>
                <a:ea typeface="メイリオ" panose="020B0604030504040204" pitchFamily="50" charset="-128"/>
              </a:rPr>
              <a:t>純利益の</a:t>
            </a:r>
            <a:r>
              <a:rPr lang="en-US" altLang="ja-JP" sz="2000" b="1" dirty="0">
                <a:solidFill>
                  <a:srgbClr val="FF0000"/>
                </a:solidFill>
                <a:latin typeface="メイリオ" panose="020B0604030504040204" pitchFamily="50" charset="-128"/>
                <a:ea typeface="メイリオ" panose="020B0604030504040204" pitchFamily="50" charset="-128"/>
              </a:rPr>
              <a:t>10</a:t>
            </a:r>
            <a:r>
              <a:rPr lang="ja-JP" altLang="en-US" sz="2000" b="1" dirty="0">
                <a:solidFill>
                  <a:srgbClr val="FF0000"/>
                </a:solidFill>
                <a:latin typeface="メイリオ" panose="020B0604030504040204" pitchFamily="50" charset="-128"/>
                <a:ea typeface="メイリオ" panose="020B0604030504040204" pitchFamily="50" charset="-128"/>
              </a:rPr>
              <a:t>％を一般会計へ</a:t>
            </a:r>
            <a:endParaRPr lang="en-US" altLang="ja-JP" sz="2000" b="1" dirty="0">
              <a:solidFill>
                <a:srgbClr val="FF0000"/>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en-US" altLang="ja-JP" sz="2000" b="1" dirty="0">
                <a:solidFill>
                  <a:srgbClr val="000000"/>
                </a:solidFill>
                <a:latin typeface="メイリオ" panose="020B0604030504040204" pitchFamily="50" charset="-128"/>
                <a:ea typeface="メイリオ" panose="020B0604030504040204" pitchFamily="50" charset="-128"/>
              </a:rPr>
              <a:t>H27</a:t>
            </a:r>
            <a:r>
              <a:rPr lang="ja-JP" altLang="en-US" sz="2000" b="1" dirty="0">
                <a:solidFill>
                  <a:srgbClr val="000000"/>
                </a:solidFill>
                <a:latin typeface="メイリオ" panose="020B0604030504040204" pitchFamily="50" charset="-128"/>
                <a:ea typeface="メイリオ" panose="020B0604030504040204" pitchFamily="50" charset="-128"/>
              </a:rPr>
              <a:t>決算～</a:t>
            </a:r>
            <a:endParaRPr lang="en-US" altLang="ja-JP" sz="2000" b="1" dirty="0">
              <a:solidFill>
                <a:srgbClr val="000000"/>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000" b="1" dirty="0">
                <a:solidFill>
                  <a:srgbClr val="000000"/>
                </a:solidFill>
                <a:latin typeface="メイリオ" panose="020B0604030504040204" pitchFamily="50" charset="-128"/>
                <a:ea typeface="メイリオ" panose="020B0604030504040204" pitchFamily="50" charset="-128"/>
              </a:rPr>
              <a:t>　</a:t>
            </a:r>
            <a:r>
              <a:rPr lang="ja-JP" altLang="en-US" sz="2000" b="1" dirty="0">
                <a:solidFill>
                  <a:srgbClr val="00B050"/>
                </a:solidFill>
                <a:latin typeface="メイリオ" panose="020B0604030504040204" pitchFamily="50" charset="-128"/>
                <a:ea typeface="メイリオ" panose="020B0604030504040204" pitchFamily="50" charset="-128"/>
              </a:rPr>
              <a:t>建設改良積み立て</a:t>
            </a:r>
          </a:p>
        </p:txBody>
      </p:sp>
      <p:sp>
        <p:nvSpPr>
          <p:cNvPr id="21" name="角丸四角形 1"/>
          <p:cNvSpPr>
            <a:spLocks noChangeArrowheads="1"/>
          </p:cNvSpPr>
          <p:nvPr/>
        </p:nvSpPr>
        <p:spPr bwMode="auto">
          <a:xfrm>
            <a:off x="5921297" y="5410912"/>
            <a:ext cx="4422775" cy="809897"/>
          </a:xfrm>
          <a:prstGeom prst="roundRect">
            <a:avLst>
              <a:gd name="adj" fmla="val 16667"/>
            </a:avLst>
          </a:prstGeom>
          <a:solidFill>
            <a:srgbClr val="FF66FF"/>
          </a:solidFill>
          <a:ln w="12700" algn="ctr">
            <a:solidFill>
              <a:schemeClr val="tx1"/>
            </a:solidFill>
            <a:round/>
            <a:headEnd type="none" w="sm" len="sm"/>
            <a:tailEnd type="none" w="sm" len="sm"/>
          </a:ln>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ブドウ・ブドウ酒事業＋レストラン事業</a:t>
            </a:r>
            <a:endParaRPr lang="en-US" altLang="ja-JP" sz="1800" b="1" dirty="0">
              <a:latin typeface="メイリオ" panose="020B0604030504040204" pitchFamily="50" charset="-128"/>
              <a:ea typeface="メイリオ" panose="020B0604030504040204" pitchFamily="50" charset="-128"/>
            </a:endParaRPr>
          </a:p>
          <a:p>
            <a:pPr algn="ctr" eaLnBrk="1" hangingPunct="1">
              <a:spcBef>
                <a:spcPct val="0"/>
              </a:spcBef>
              <a:buClrTx/>
              <a:buSzTx/>
              <a:buFontTx/>
              <a:buNone/>
            </a:pPr>
            <a:r>
              <a:rPr lang="en-US" altLang="ja-JP" sz="1800" b="1" dirty="0">
                <a:latin typeface="メイリオ" panose="020B0604030504040204" pitchFamily="50" charset="-128"/>
                <a:ea typeface="メイリオ" panose="020B0604030504040204" pitchFamily="50" charset="-128"/>
              </a:rPr>
              <a:t>S44</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H29</a:t>
            </a:r>
            <a:r>
              <a:rPr lang="ja-JP" altLang="en-US" sz="1800" b="1" dirty="0">
                <a:latin typeface="メイリオ" panose="020B0604030504040204" pitchFamily="50" charset="-128"/>
                <a:ea typeface="メイリオ" panose="020B0604030504040204" pitchFamily="50" charset="-128"/>
              </a:rPr>
              <a:t>　</a:t>
            </a:r>
            <a:r>
              <a:rPr lang="ja-JP" altLang="en-US" b="1" dirty="0">
                <a:solidFill>
                  <a:srgbClr val="FFFF00"/>
                </a:solidFill>
                <a:latin typeface="メイリオ" panose="020B0604030504040204" pitchFamily="50" charset="-128"/>
                <a:ea typeface="メイリオ" panose="020B0604030504040204" pitchFamily="50" charset="-128"/>
              </a:rPr>
              <a:t>計</a:t>
            </a:r>
            <a:r>
              <a:rPr lang="en-US" altLang="ja-JP" b="1" dirty="0">
                <a:solidFill>
                  <a:srgbClr val="FFFF00"/>
                </a:solidFill>
                <a:latin typeface="メイリオ" panose="020B0604030504040204" pitchFamily="50" charset="-128"/>
                <a:ea typeface="メイリオ" panose="020B0604030504040204" pitchFamily="50" charset="-128"/>
              </a:rPr>
              <a:t>25.1</a:t>
            </a:r>
            <a:r>
              <a:rPr lang="ja-JP" altLang="en-US" b="1" dirty="0">
                <a:solidFill>
                  <a:srgbClr val="FFFF00"/>
                </a:solidFill>
                <a:latin typeface="メイリオ" panose="020B0604030504040204" pitchFamily="50" charset="-128"/>
                <a:ea typeface="メイリオ" panose="020B0604030504040204" pitchFamily="50" charset="-128"/>
              </a:rPr>
              <a:t>億円</a:t>
            </a:r>
          </a:p>
        </p:txBody>
      </p:sp>
      <p:pic>
        <p:nvPicPr>
          <p:cNvPr id="6146" name="Picture 2" descr="https://www.town.hokkaido-ikeda.lg.jp/files/00001100/00001137/dsc_0003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32688" y="1415225"/>
            <a:ext cx="3402934" cy="2261642"/>
          </a:xfrm>
          <a:prstGeom prst="rect">
            <a:avLst/>
          </a:prstGeom>
          <a:noFill/>
          <a:effectLst>
            <a:outerShdw blurRad="50800" dist="38100" dir="2700000" sx="103000" sy="103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8" name="Picture 4" descr="給食を食べている様子の画像"/>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20872" y="4069282"/>
            <a:ext cx="3343937" cy="2151527"/>
          </a:xfrm>
          <a:prstGeom prst="rect">
            <a:avLst/>
          </a:prstGeom>
          <a:noFill/>
          <a:effectLst>
            <a:outerShdw blurRad="50800" dist="38100" dir="2700000" sx="103000" sy="103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57255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29569" y="2735969"/>
            <a:ext cx="6878702"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54983" y="2420980"/>
            <a:ext cx="6858003"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19</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タイトル 7"/>
          <p:cNvSpPr>
            <a:spLocks noGrp="1"/>
          </p:cNvSpPr>
          <p:nvPr>
            <p:ph type="title"/>
          </p:nvPr>
        </p:nvSpPr>
        <p:spPr>
          <a:xfrm>
            <a:off x="1320403" y="202213"/>
            <a:ext cx="10515600" cy="1325563"/>
          </a:xfrm>
        </p:spPr>
        <p:txBody>
          <a:bodyPr>
            <a:normAutofit/>
          </a:bodyPr>
          <a:lstStyle/>
          <a:p>
            <a:r>
              <a:rPr kumimoji="1" lang="ja-JP" altLang="en-US" b="1" dirty="0">
                <a:solidFill>
                  <a:srgbClr val="C00000"/>
                </a:solidFill>
                <a:latin typeface="+mn-ea"/>
                <a:ea typeface="+mn-ea"/>
              </a:rPr>
              <a:t>ワイン事業の波及；</a:t>
            </a:r>
            <a:r>
              <a:rPr kumimoji="1" lang="ja-JP" altLang="en-US" b="1" dirty="0">
                <a:solidFill>
                  <a:srgbClr val="000099"/>
                </a:solidFill>
                <a:latin typeface="+mn-ea"/>
                <a:ea typeface="+mn-ea"/>
              </a:rPr>
              <a:t>いけだ牛</a:t>
            </a:r>
            <a:endParaRPr kumimoji="1" lang="ja-JP" altLang="en-US" sz="3200" b="1" dirty="0">
              <a:solidFill>
                <a:srgbClr val="000099"/>
              </a:solidFill>
              <a:latin typeface="+mn-ea"/>
              <a:ea typeface="+mn-ea"/>
            </a:endParaRPr>
          </a:p>
        </p:txBody>
      </p:sp>
      <p:sp>
        <p:nvSpPr>
          <p:cNvPr id="12" name="Rectangle 9"/>
          <p:cNvSpPr txBox="1">
            <a:spLocks noChangeArrowheads="1"/>
          </p:cNvSpPr>
          <p:nvPr/>
        </p:nvSpPr>
        <p:spPr bwMode="auto">
          <a:xfrm>
            <a:off x="3768154" y="6290374"/>
            <a:ext cx="4175125" cy="39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p"/>
              <a:defRPr kumimoji="1" sz="28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tx2"/>
              </a:buClr>
              <a:buSzPct val="75000"/>
              <a:buFont typeface="Wingdings" panose="05000000000000000000" pitchFamily="2" charset="2"/>
              <a:buChar char="n"/>
              <a:defRPr kumimoji="1" sz="24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p"/>
              <a:defRPr kumimoji="1" sz="20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Font typeface="Wingdings" panose="05000000000000000000" pitchFamily="2" charset="2"/>
              <a:buChar char="§"/>
              <a:defRPr kumimoji="1">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ＭＳ Ｐゴシック" panose="020B0600070205080204" pitchFamily="50" charset="-128"/>
              </a:defRPr>
            </a:lvl9pPr>
          </a:lstStyle>
          <a:p>
            <a:pPr eaLnBrk="1" hangingPunct="1">
              <a:buClr>
                <a:schemeClr val="folHlink"/>
              </a:buClr>
              <a:buSzPct val="60000"/>
              <a:buFont typeface="Wingdings" panose="05000000000000000000" pitchFamily="2" charset="2"/>
              <a:buNone/>
            </a:pPr>
            <a:r>
              <a:rPr lang="ja-JP" altLang="en-US" sz="2000" b="1" dirty="0">
                <a:solidFill>
                  <a:srgbClr val="FF0000"/>
                </a:solidFill>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ワイン醸造副産物を飼料化</a:t>
            </a:r>
            <a:r>
              <a:rPr lang="ja-JP" altLang="en-US" sz="2000" b="1" dirty="0">
                <a:solidFill>
                  <a:srgbClr val="FF0000"/>
                </a:solidFill>
                <a:latin typeface="メイリオ" panose="020B0604030504040204" pitchFamily="50" charset="-128"/>
                <a:ea typeface="メイリオ" panose="020B0604030504040204" pitchFamily="50" charset="-128"/>
              </a:rPr>
              <a:t>　</a:t>
            </a:r>
          </a:p>
        </p:txBody>
      </p:sp>
      <p:pic>
        <p:nvPicPr>
          <p:cNvPr id="16" name="図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51715" y="1283279"/>
            <a:ext cx="3315635" cy="2266726"/>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676862" y="3784697"/>
            <a:ext cx="4220842" cy="2456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24403" y="3760392"/>
            <a:ext cx="3342947" cy="2370068"/>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07947" y="1130579"/>
            <a:ext cx="3315635" cy="2510726"/>
          </a:xfrm>
          <a:prstGeom prst="rect">
            <a:avLst/>
          </a:prstGeom>
        </p:spPr>
      </p:pic>
    </p:spTree>
    <p:extLst>
      <p:ext uri="{BB962C8B-B14F-4D97-AF65-F5344CB8AC3E}">
        <p14:creationId xmlns:p14="http://schemas.microsoft.com/office/powerpoint/2010/main" val="363047111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地図イラスト：十勝地域｜オーダーメイド退職祝い“栄光のあゆみ”"/>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8082" y="1011653"/>
            <a:ext cx="4056975" cy="4056975"/>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rot="5400000">
            <a:off x="-2608317" y="2614716"/>
            <a:ext cx="6858002" cy="1628569"/>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4">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15796" y="2381794"/>
            <a:ext cx="6858004" cy="2094410"/>
          </a:xfrm>
          <a:prstGeom prst="rect">
            <a:avLst/>
          </a:prstGeom>
          <a:gradFill flip="none" rotWithShape="1">
            <a:gsLst>
              <a:gs pos="0">
                <a:schemeClr val="accent4">
                  <a:lumMod val="40000"/>
                  <a:lumOff val="60000"/>
                </a:schemeClr>
              </a:gs>
              <a:gs pos="0">
                <a:schemeClr val="accent1">
                  <a:lumMod val="45000"/>
                  <a:lumOff val="55000"/>
                </a:schemeClr>
              </a:gs>
              <a:gs pos="0">
                <a:schemeClr val="bg1"/>
              </a:gs>
              <a:gs pos="100000">
                <a:schemeClr val="accent4">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922431" y="629745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2</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sp>
        <p:nvSpPr>
          <p:cNvPr id="8" name="タイトル 7"/>
          <p:cNvSpPr>
            <a:spLocks noGrp="1"/>
          </p:cNvSpPr>
          <p:nvPr>
            <p:ph type="title"/>
          </p:nvPr>
        </p:nvSpPr>
        <p:spPr>
          <a:xfrm>
            <a:off x="1644205" y="165966"/>
            <a:ext cx="5402943" cy="1325563"/>
          </a:xfrm>
        </p:spPr>
        <p:txBody>
          <a:bodyPr/>
          <a:lstStyle/>
          <a:p>
            <a:r>
              <a:rPr kumimoji="1" lang="ja-JP" altLang="en-US" b="1" dirty="0">
                <a:solidFill>
                  <a:srgbClr val="C00000"/>
                </a:solidFill>
                <a:latin typeface="+mn-ea"/>
                <a:ea typeface="+mn-ea"/>
              </a:rPr>
              <a:t>北海道 十勝 池田町</a:t>
            </a:r>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sp>
        <p:nvSpPr>
          <p:cNvPr id="28" name="楕円 27"/>
          <p:cNvSpPr/>
          <p:nvPr/>
        </p:nvSpPr>
        <p:spPr>
          <a:xfrm>
            <a:off x="3617845" y="3298371"/>
            <a:ext cx="134471" cy="1306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a:cxnSpLocks/>
          </p:cNvCxnSpPr>
          <p:nvPr/>
        </p:nvCxnSpPr>
        <p:spPr>
          <a:xfrm>
            <a:off x="3685081" y="3364202"/>
            <a:ext cx="352682" cy="34259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3861422" y="3632502"/>
            <a:ext cx="12668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5">
                    <a:lumMod val="75000"/>
                  </a:schemeClr>
                </a:solidFill>
              </a:rPr>
              <a:t>池田町</a:t>
            </a:r>
            <a:endParaRPr kumimoji="1" lang="ja-JP" altLang="en-US" b="1" dirty="0">
              <a:solidFill>
                <a:schemeClr val="accent5">
                  <a:lumMod val="75000"/>
                </a:schemeClr>
              </a:solidFill>
            </a:endParaRPr>
          </a:p>
        </p:txBody>
      </p:sp>
      <p:pic>
        <p:nvPicPr>
          <p:cNvPr id="3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 name="正方形/長方形 2047"/>
          <p:cNvSpPr/>
          <p:nvPr/>
        </p:nvSpPr>
        <p:spPr>
          <a:xfrm>
            <a:off x="4907251" y="1732891"/>
            <a:ext cx="6979916" cy="5695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メイリオ" panose="020B0604030504040204" pitchFamily="50" charset="-128"/>
                <a:ea typeface="メイリオ" panose="020B0604030504040204" pitchFamily="50" charset="-128"/>
              </a:rPr>
              <a:t>　池田町とは・・・</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r>
              <a:rPr kumimoji="1" lang="ja-JP" altLang="en-US" sz="2000" b="1" dirty="0">
                <a:solidFill>
                  <a:schemeClr val="tx1"/>
                </a:solidFill>
                <a:latin typeface="メイリオ" panose="020B0604030504040204" pitchFamily="50" charset="-128"/>
                <a:ea typeface="メイリオ" panose="020B0604030504040204" pitchFamily="50" charset="-128"/>
              </a:rPr>
              <a:t>　□人口</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　　</a:t>
            </a:r>
            <a:r>
              <a:rPr kumimoji="1" lang="en-US" altLang="ja-JP" sz="2000" b="1" dirty="0">
                <a:solidFill>
                  <a:schemeClr val="tx1"/>
                </a:solidFill>
                <a:latin typeface="メイリオ" panose="020B0604030504040204" pitchFamily="50" charset="-128"/>
                <a:ea typeface="メイリオ" panose="020B0604030504040204" pitchFamily="50" charset="-128"/>
              </a:rPr>
              <a:t>6,241</a:t>
            </a:r>
            <a:r>
              <a:rPr kumimoji="1" lang="ja-JP" altLang="en-US" sz="2000" b="1" dirty="0">
                <a:solidFill>
                  <a:schemeClr val="tx1"/>
                </a:solidFill>
                <a:latin typeface="メイリオ" panose="020B0604030504040204" pitchFamily="50" charset="-128"/>
                <a:ea typeface="メイリオ" panose="020B0604030504040204" pitchFamily="50" charset="-128"/>
              </a:rPr>
              <a:t>人（</a:t>
            </a:r>
            <a:r>
              <a:rPr kumimoji="1" lang="en-US" altLang="ja-JP" sz="2000" b="1" dirty="0">
                <a:solidFill>
                  <a:schemeClr val="tx1"/>
                </a:solidFill>
                <a:latin typeface="メイリオ" panose="020B0604030504040204" pitchFamily="50" charset="-128"/>
                <a:ea typeface="メイリオ" panose="020B0604030504040204" pitchFamily="50" charset="-128"/>
              </a:rPr>
              <a:t>R04.03</a:t>
            </a:r>
            <a:r>
              <a:rPr kumimoji="1" lang="ja-JP" altLang="en-US" sz="2000" b="1" dirty="0">
                <a:solidFill>
                  <a:schemeClr val="tx1"/>
                </a:solidFill>
                <a:latin typeface="メイリオ" panose="020B0604030504040204" pitchFamily="50" charset="-128"/>
                <a:ea typeface="メイリオ" panose="020B0604030504040204" pitchFamily="50" charset="-128"/>
              </a:rPr>
              <a:t>）</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　□主要産業</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　　農業</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　　　畑作；小麦、じゃがいも、豆類、ビート</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　　　　　　ナガイモ、花、ブドウほか</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　　　畜産；肉牛、乳牛</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　　</a:t>
            </a:r>
            <a:r>
              <a:rPr lang="ja-JP" altLang="en-US" sz="2000" b="1" dirty="0">
                <a:solidFill>
                  <a:srgbClr val="C00000"/>
                </a:solidFill>
                <a:latin typeface="メイリオ" panose="020B0604030504040204" pitchFamily="50" charset="-128"/>
                <a:ea typeface="メイリオ" panose="020B0604030504040204" pitchFamily="50" charset="-128"/>
              </a:rPr>
              <a:t>ワイン事業</a:t>
            </a:r>
            <a:endParaRPr lang="en-US" altLang="ja-JP" sz="2000" b="1" dirty="0">
              <a:solidFill>
                <a:srgbClr val="C00000"/>
              </a:solidFill>
              <a:latin typeface="メイリオ" panose="020B0604030504040204" pitchFamily="50" charset="-128"/>
              <a:ea typeface="メイリオ" panose="020B0604030504040204" pitchFamily="50" charset="-128"/>
            </a:endParaRPr>
          </a:p>
          <a:p>
            <a:r>
              <a:rPr kumimoji="1" lang="ja-JP" altLang="en-US" sz="2000" b="1" dirty="0">
                <a:solidFill>
                  <a:schemeClr val="tx1"/>
                </a:solidFill>
                <a:latin typeface="メイリオ" panose="020B0604030504040204" pitchFamily="50" charset="-128"/>
                <a:ea typeface="メイリオ" panose="020B0604030504040204" pitchFamily="50" charset="-128"/>
              </a:rPr>
              <a:t>　　　</a:t>
            </a:r>
            <a:r>
              <a:rPr kumimoji="1" lang="ja-JP" altLang="en-US" sz="2000" b="1" dirty="0">
                <a:solidFill>
                  <a:srgbClr val="000099"/>
                </a:solidFill>
                <a:latin typeface="メイリオ" panose="020B0604030504040204" pitchFamily="50" charset="-128"/>
                <a:ea typeface="メイリオ" panose="020B0604030504040204" pitchFamily="50" charset="-128"/>
              </a:rPr>
              <a:t>国内初の自治体ワイン</a:t>
            </a:r>
            <a:endParaRPr kumimoji="1" lang="en-US" altLang="ja-JP" sz="2000" b="1" dirty="0">
              <a:solidFill>
                <a:srgbClr val="000099"/>
              </a:solidFill>
              <a:latin typeface="メイリオ" panose="020B0604030504040204" pitchFamily="50" charset="-128"/>
              <a:ea typeface="メイリオ" panose="020B0604030504040204" pitchFamily="50" charset="-128"/>
            </a:endParaRPr>
          </a:p>
          <a:p>
            <a:r>
              <a:rPr lang="ja-JP" altLang="en-US" sz="2000" b="1" dirty="0">
                <a:solidFill>
                  <a:srgbClr val="000099"/>
                </a:solidFill>
                <a:latin typeface="メイリオ" panose="020B0604030504040204" pitchFamily="50" charset="-128"/>
                <a:ea typeface="メイリオ" panose="020B0604030504040204" pitchFamily="50" charset="-128"/>
              </a:rPr>
              <a:t>　　　</a:t>
            </a:r>
            <a:r>
              <a:rPr kumimoji="1" lang="ja-JP" altLang="en-US" sz="2000" b="1" dirty="0">
                <a:solidFill>
                  <a:srgbClr val="000099"/>
                </a:solidFill>
                <a:latin typeface="メイリオ" panose="020B0604030504040204" pitchFamily="50" charset="-128"/>
                <a:ea typeface="メイリオ" panose="020B0604030504040204" pitchFamily="50" charset="-128"/>
              </a:rPr>
              <a:t>北海道産ワイン・</a:t>
            </a:r>
            <a:r>
              <a:rPr lang="ja-JP" altLang="en-US" sz="2000" b="1" dirty="0">
                <a:solidFill>
                  <a:srgbClr val="000099"/>
                </a:solidFill>
                <a:latin typeface="メイリオ" panose="020B0604030504040204" pitchFamily="50" charset="-128"/>
                <a:ea typeface="メイリオ" panose="020B0604030504040204" pitchFamily="50" charset="-128"/>
              </a:rPr>
              <a:t>一村一品運動・ワイン</a:t>
            </a:r>
            <a:endParaRPr lang="en-US" altLang="ja-JP" sz="2000" b="1" dirty="0">
              <a:solidFill>
                <a:srgbClr val="000099"/>
              </a:solidFill>
              <a:latin typeface="メイリオ" panose="020B0604030504040204" pitchFamily="50" charset="-128"/>
              <a:ea typeface="メイリオ" panose="020B0604030504040204" pitchFamily="50" charset="-128"/>
            </a:endParaRPr>
          </a:p>
          <a:p>
            <a:r>
              <a:rPr lang="ja-JP" altLang="en-US" sz="2000" b="1" dirty="0">
                <a:solidFill>
                  <a:srgbClr val="000099"/>
                </a:solidFill>
                <a:latin typeface="メイリオ" panose="020B0604030504040204" pitchFamily="50" charset="-128"/>
                <a:ea typeface="メイリオ" panose="020B0604030504040204" pitchFamily="50" charset="-128"/>
              </a:rPr>
              <a:t>　　　ツーリズムの先駆的役割</a:t>
            </a:r>
            <a:endParaRPr kumimoji="1" lang="ja-JP" altLang="en-US" sz="2000" b="1" dirty="0">
              <a:solidFill>
                <a:srgbClr val="000099"/>
              </a:solidFill>
              <a:latin typeface="メイリオ" panose="020B0604030504040204" pitchFamily="50" charset="-128"/>
              <a:ea typeface="メイリオ" panose="020B0604030504040204" pitchFamily="50" charset="-128"/>
            </a:endParaRPr>
          </a:p>
        </p:txBody>
      </p:sp>
      <p:sp>
        <p:nvSpPr>
          <p:cNvPr id="13" name="正方形/長方形 13"/>
          <p:cNvSpPr>
            <a:spLocks noChangeArrowheads="1"/>
          </p:cNvSpPr>
          <p:nvPr/>
        </p:nvSpPr>
        <p:spPr bwMode="auto">
          <a:xfrm>
            <a:off x="56688" y="4013502"/>
            <a:ext cx="572663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endParaRPr lang="ja-JP" altLang="en-US" sz="2000" b="1" dirty="0">
              <a:latin typeface="メイリオ" panose="020B0604030504040204" pitchFamily="50" charset="-128"/>
              <a:ea typeface="メイリオ" panose="020B0604030504040204" pitchFamily="50" charset="-128"/>
            </a:endParaRPr>
          </a:p>
        </p:txBody>
      </p:sp>
      <p:sp>
        <p:nvSpPr>
          <p:cNvPr id="2" name="AutoShape 2" descr="十勝の基本情報】十勝ってこんなところ！ ～スポット紹介～ - 十勝のきほん - ワークワークとかち | 十勝・帯広へのUターン、移住、就職情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 name="図 2"/>
          <p:cNvPicPr>
            <a:picLocks noChangeAspect="1"/>
          </p:cNvPicPr>
          <p:nvPr/>
        </p:nvPicPr>
        <p:blipFill>
          <a:blip r:embed="rId6"/>
          <a:stretch>
            <a:fillRect/>
          </a:stretch>
        </p:blipFill>
        <p:spPr>
          <a:xfrm>
            <a:off x="7438043" y="1011653"/>
            <a:ext cx="3132088" cy="1927439"/>
          </a:xfrm>
          <a:prstGeom prst="rect">
            <a:avLst/>
          </a:prstGeom>
          <a:effectLst>
            <a:outerShdw blurRad="50800" dist="38100" dir="2700000" sx="102000" sy="102000" algn="tl" rotWithShape="0">
              <a:prstClr val="black">
                <a:alpha val="40000"/>
              </a:prstClr>
            </a:outerShdw>
          </a:effectLst>
        </p:spPr>
      </p:pic>
      <p:cxnSp>
        <p:nvCxnSpPr>
          <p:cNvPr id="16" name="直線コネクタ 15"/>
          <p:cNvCxnSpPr>
            <a:cxnSpLocks/>
          </p:cNvCxnSpPr>
          <p:nvPr/>
        </p:nvCxnSpPr>
        <p:spPr>
          <a:xfrm flipH="1">
            <a:off x="2978492" y="3475336"/>
            <a:ext cx="467854" cy="41966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351020" y="3914245"/>
            <a:ext cx="12668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C00000"/>
                </a:solidFill>
              </a:rPr>
              <a:t>十勝</a:t>
            </a:r>
          </a:p>
        </p:txBody>
      </p:sp>
      <p:pic>
        <p:nvPicPr>
          <p:cNvPr id="4098" name="Picture 2" descr="ワイン城魅力化改修事業にふるさと納税のクラウドファンディング ...">
            <a:extLst>
              <a:ext uri="{FF2B5EF4-FFF2-40B4-BE49-F238E27FC236}">
                <a16:creationId xmlns:a16="http://schemas.microsoft.com/office/drawing/2014/main" id="{A90DDE11-108D-FB9C-3FB2-4AAD27010E3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23993" y="4675480"/>
            <a:ext cx="3679830" cy="1851238"/>
          </a:xfrm>
          <a:prstGeom prst="rect">
            <a:avLst/>
          </a:prstGeom>
          <a:noFill/>
          <a:effectLst>
            <a:outerShdw blurRad="50800" dist="38100" dir="2700000" algn="tl" rotWithShape="0">
              <a:prstClr val="black">
                <a:alpha val="40000"/>
              </a:prstClr>
            </a:outerShdw>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43997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7802" y="2717800"/>
            <a:ext cx="6858002" cy="1422401"/>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54982" y="2420981"/>
            <a:ext cx="6858005"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a:effectLst/>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20</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タイトル 7"/>
          <p:cNvSpPr>
            <a:spLocks noGrp="1"/>
          </p:cNvSpPr>
          <p:nvPr>
            <p:ph type="title"/>
          </p:nvPr>
        </p:nvSpPr>
        <p:spPr>
          <a:xfrm>
            <a:off x="1320403" y="202213"/>
            <a:ext cx="10515600" cy="1325563"/>
          </a:xfrm>
        </p:spPr>
        <p:txBody>
          <a:bodyPr>
            <a:normAutofit/>
          </a:bodyPr>
          <a:lstStyle/>
          <a:p>
            <a:r>
              <a:rPr kumimoji="1" lang="ja-JP" altLang="en-US" b="1" dirty="0">
                <a:solidFill>
                  <a:srgbClr val="C00000"/>
                </a:solidFill>
                <a:latin typeface="+mn-ea"/>
                <a:ea typeface="+mn-ea"/>
              </a:rPr>
              <a:t>ワイン事業の波及；</a:t>
            </a:r>
            <a:r>
              <a:rPr kumimoji="1" lang="ja-JP" altLang="en-US" sz="4000" b="1" dirty="0">
                <a:solidFill>
                  <a:srgbClr val="000099"/>
                </a:solidFill>
                <a:latin typeface="+mn-ea"/>
                <a:ea typeface="+mn-ea"/>
              </a:rPr>
              <a:t>加工食品</a:t>
            </a:r>
          </a:p>
        </p:txBody>
      </p:sp>
      <p:sp>
        <p:nvSpPr>
          <p:cNvPr id="2" name="正方形/長方形 1"/>
          <p:cNvSpPr/>
          <p:nvPr/>
        </p:nvSpPr>
        <p:spPr>
          <a:xfrm>
            <a:off x="6358597" y="1152279"/>
            <a:ext cx="1927274" cy="43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88430" y="2015785"/>
            <a:ext cx="24574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19540" y="1786075"/>
            <a:ext cx="16287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10891" y="1937997"/>
            <a:ext cx="18303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北海道牛乳｜商品ラインナップ：Ｖマーク：信頼の生活ブランド ..."/>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61390" y="1255415"/>
            <a:ext cx="2571592" cy="2571592"/>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85871" y="4399315"/>
            <a:ext cx="2590460" cy="1722950"/>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40476" y="4459389"/>
            <a:ext cx="2424385" cy="1714809"/>
          </a:xfrm>
          <a:prstGeom prst="rect">
            <a:avLst/>
          </a:prstGeom>
          <a:effectLst>
            <a:outerShdw blurRad="50800" dist="38100" dir="2700000" sx="102000" sy="102000" algn="tl" rotWithShape="0">
              <a:prstClr val="black">
                <a:alpha val="40000"/>
              </a:prstClr>
            </a:outerShdw>
          </a:effectLst>
        </p:spPr>
      </p:pic>
      <p:pic>
        <p:nvPicPr>
          <p:cNvPr id="26" name="図 6"/>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3598" y="4454914"/>
            <a:ext cx="2569664" cy="1710186"/>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下矢印 3"/>
          <p:cNvSpPr/>
          <p:nvPr/>
        </p:nvSpPr>
        <p:spPr>
          <a:xfrm>
            <a:off x="4207533" y="3635820"/>
            <a:ext cx="3183299" cy="46175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2"/>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5820750" y="4153211"/>
            <a:ext cx="2325990" cy="2327164"/>
          </a:xfrm>
          <a:prstGeom prst="rect">
            <a:avLst/>
          </a:prstGeom>
          <a:noFill/>
          <a:ln>
            <a:noFill/>
          </a:ln>
          <a:effectLst>
            <a:outerShdw blurRad="50800" dist="38100" dir="2700000" algn="tl" rotWithShape="0">
              <a:schemeClr val="bg1">
                <a:alpha val="40000"/>
              </a:schemeClr>
            </a:outerShdw>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52393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53856" y="2760256"/>
            <a:ext cx="6927276"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54983" y="2420980"/>
            <a:ext cx="6858003"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21</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6358597" y="1152279"/>
            <a:ext cx="1927274" cy="43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9"/>
          <p:cNvSpPr txBox="1">
            <a:spLocks noChangeArrowheads="1"/>
          </p:cNvSpPr>
          <p:nvPr/>
        </p:nvSpPr>
        <p:spPr bwMode="auto">
          <a:xfrm>
            <a:off x="1341945" y="5567340"/>
            <a:ext cx="5256212"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buFont typeface="Wingdings" panose="05000000000000000000" pitchFamily="2" charset="2"/>
              <a:buNone/>
            </a:pPr>
            <a:r>
              <a:rPr lang="ja-JP" altLang="en-US" sz="2000" b="1" dirty="0">
                <a:solidFill>
                  <a:srgbClr val="FF0000"/>
                </a:solidFill>
                <a:latin typeface="メイリオ" panose="020B0604030504040204" pitchFamily="50" charset="-128"/>
                <a:ea typeface="メイリオ" panose="020B0604030504040204" pitchFamily="50" charset="-128"/>
              </a:rPr>
              <a:t>●町営圃場の委託</a:t>
            </a:r>
            <a:endParaRPr lang="en-US" altLang="ja-JP" sz="2000" b="1" dirty="0">
              <a:solidFill>
                <a:srgbClr val="FF0000"/>
              </a:solidFill>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solidFill>
                  <a:srgbClr val="FF0000"/>
                </a:solidFill>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町内</a:t>
            </a:r>
            <a:r>
              <a:rPr lang="ja-JP" altLang="en-US" sz="2000" b="1" dirty="0" err="1">
                <a:latin typeface="メイリオ" panose="020B0604030504040204" pitchFamily="50" charset="-128"/>
                <a:ea typeface="メイリオ" panose="020B0604030504040204" pitchFamily="50" charset="-128"/>
              </a:rPr>
              <a:t>障がい</a:t>
            </a:r>
            <a:r>
              <a:rPr lang="ja-JP" altLang="en-US" sz="2000" b="1" dirty="0">
                <a:latin typeface="メイリオ" panose="020B0604030504040204" pitchFamily="50" charset="-128"/>
                <a:ea typeface="メイリオ" panose="020B0604030504040204" pitchFamily="50" charset="-128"/>
              </a:rPr>
              <a:t>者就労支援施設</a:t>
            </a:r>
          </a:p>
        </p:txBody>
      </p:sp>
      <p:pic>
        <p:nvPicPr>
          <p:cNvPr id="16" name="図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8559" y="1503904"/>
            <a:ext cx="5100881" cy="3826979"/>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タイトル 7"/>
          <p:cNvSpPr>
            <a:spLocks noGrp="1"/>
          </p:cNvSpPr>
          <p:nvPr>
            <p:ph type="title"/>
          </p:nvPr>
        </p:nvSpPr>
        <p:spPr>
          <a:xfrm>
            <a:off x="1320403" y="202213"/>
            <a:ext cx="10515600" cy="1325563"/>
          </a:xfrm>
        </p:spPr>
        <p:txBody>
          <a:bodyPr>
            <a:normAutofit/>
          </a:bodyPr>
          <a:lstStyle/>
          <a:p>
            <a:r>
              <a:rPr kumimoji="1" lang="ja-JP" altLang="en-US" b="1" dirty="0">
                <a:solidFill>
                  <a:srgbClr val="C00000"/>
                </a:solidFill>
                <a:latin typeface="+mn-ea"/>
                <a:ea typeface="+mn-ea"/>
              </a:rPr>
              <a:t>ワイン事業の波及；</a:t>
            </a:r>
            <a:r>
              <a:rPr kumimoji="1" lang="ja-JP" altLang="en-US" b="1" dirty="0">
                <a:solidFill>
                  <a:srgbClr val="000099"/>
                </a:solidFill>
                <a:latin typeface="+mn-ea"/>
                <a:ea typeface="+mn-ea"/>
              </a:rPr>
              <a:t>農福連携</a:t>
            </a:r>
            <a:endParaRPr kumimoji="1" lang="ja-JP" altLang="en-US" sz="3600" b="1" dirty="0">
              <a:solidFill>
                <a:srgbClr val="000099"/>
              </a:solidFill>
              <a:latin typeface="+mn-ea"/>
              <a:ea typeface="+mn-ea"/>
            </a:endParaRPr>
          </a:p>
        </p:txBody>
      </p:sp>
      <p:pic>
        <p:nvPicPr>
          <p:cNvPr id="8194" name="Picture 2" descr="返礼にお墓清掃 池田町ふるさと納税 | 十勝毎日新聞電子版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98933" y="1547229"/>
            <a:ext cx="4130400" cy="2389278"/>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96" name="Picture 4" descr="お知らせ｜社会福祉法人 北勝光生会"/>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17702" y="4172964"/>
            <a:ext cx="4156121" cy="2337819"/>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5352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rot="16200000">
            <a:off x="7731888" y="2405138"/>
            <a:ext cx="6889686"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rgbClr val="AA72D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2004713" y="1600021"/>
            <a:ext cx="8152938" cy="43958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rot="5400000">
            <a:off x="-2717802" y="2717800"/>
            <a:ext cx="6858000" cy="1422399"/>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rgbClr val="AA72D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22</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sp>
        <p:nvSpPr>
          <p:cNvPr id="8" name="タイトル 7"/>
          <p:cNvSpPr>
            <a:spLocks noGrp="1"/>
          </p:cNvSpPr>
          <p:nvPr>
            <p:ph type="title"/>
          </p:nvPr>
        </p:nvSpPr>
        <p:spPr>
          <a:xfrm>
            <a:off x="1644205" y="165966"/>
            <a:ext cx="8531761" cy="1325563"/>
          </a:xfrm>
        </p:spPr>
        <p:txBody>
          <a:bodyPr>
            <a:normAutofit/>
          </a:bodyPr>
          <a:lstStyle/>
          <a:p>
            <a:r>
              <a:rPr kumimoji="1" lang="ja-JP" altLang="en-US" b="1" dirty="0">
                <a:solidFill>
                  <a:srgbClr val="C00000"/>
                </a:solidFill>
                <a:latin typeface="+mn-ea"/>
                <a:ea typeface="+mn-ea"/>
              </a:rPr>
              <a:t>私たちのワインの魅力</a:t>
            </a:r>
            <a:endParaRPr kumimoji="1" lang="ja-JP" altLang="en-US" b="1" dirty="0">
              <a:solidFill>
                <a:srgbClr val="000099"/>
              </a:solidFill>
              <a:latin typeface="+mn-ea"/>
              <a:ea typeface="+mn-ea"/>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 1"/>
          <p:cNvSpPr/>
          <p:nvPr/>
        </p:nvSpPr>
        <p:spPr>
          <a:xfrm>
            <a:off x="331732" y="3413156"/>
            <a:ext cx="3612924" cy="1054833"/>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「逆境をバネに」</a:t>
            </a:r>
            <a:endParaRPr kumimoji="1" lang="en-US" altLang="ja-JP"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FF00"/>
                </a:solidFill>
                <a:latin typeface="メイリオ" panose="020B0604030504040204" pitchFamily="50" charset="-128"/>
                <a:ea typeface="メイリオ" panose="020B0604030504040204" pitchFamily="50" charset="-128"/>
              </a:rPr>
              <a:t>独自品種の改良・開発</a:t>
            </a:r>
            <a:endParaRPr kumimoji="1" lang="en-US" altLang="ja-JP" sz="2400" b="1" dirty="0">
              <a:solidFill>
                <a:srgbClr val="FFFF00"/>
              </a:solidFill>
              <a:latin typeface="メイリオ" panose="020B0604030504040204" pitchFamily="50" charset="-128"/>
              <a:ea typeface="メイリオ" panose="020B0604030504040204" pitchFamily="50" charset="-128"/>
            </a:endParaRPr>
          </a:p>
        </p:txBody>
      </p:sp>
      <p:sp>
        <p:nvSpPr>
          <p:cNvPr id="19" name="角丸四角形 18"/>
          <p:cNvSpPr/>
          <p:nvPr/>
        </p:nvSpPr>
        <p:spPr>
          <a:xfrm>
            <a:off x="7793190" y="3662421"/>
            <a:ext cx="3631115" cy="106999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「本物を造ろう」</a:t>
            </a:r>
            <a:endParaRPr kumimoji="1" lang="en-US" altLang="ja-JP" b="1" dirty="0">
              <a:latin typeface="メイリオ" panose="020B0604030504040204" pitchFamily="50" charset="-128"/>
              <a:ea typeface="メイリオ" panose="020B0604030504040204" pitchFamily="50" charset="-128"/>
            </a:endParaRPr>
          </a:p>
          <a:p>
            <a:pPr algn="ctr"/>
            <a:r>
              <a:rPr lang="ja-JP" altLang="en-US" sz="2400" b="1" dirty="0">
                <a:solidFill>
                  <a:srgbClr val="FFFF00"/>
                </a:solidFill>
                <a:latin typeface="メイリオ" panose="020B0604030504040204" pitchFamily="50" charset="-128"/>
                <a:ea typeface="メイリオ" panose="020B0604030504040204" pitchFamily="50" charset="-128"/>
              </a:rPr>
              <a:t>特性（酸味）を生かす</a:t>
            </a:r>
            <a:endParaRPr lang="en-US" altLang="ja-JP" sz="2400" b="1" dirty="0">
              <a:solidFill>
                <a:srgbClr val="FFFF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FF00"/>
                </a:solidFill>
                <a:latin typeface="メイリオ" panose="020B0604030504040204" pitchFamily="50" charset="-128"/>
                <a:ea typeface="メイリオ" panose="020B0604030504040204" pitchFamily="50" charset="-128"/>
              </a:rPr>
              <a:t>個性・地域性あふれる</a:t>
            </a:r>
          </a:p>
        </p:txBody>
      </p:sp>
      <p:sp>
        <p:nvSpPr>
          <p:cNvPr id="20" name="角丸四角形 19"/>
          <p:cNvSpPr/>
          <p:nvPr/>
        </p:nvSpPr>
        <p:spPr>
          <a:xfrm>
            <a:off x="3782527" y="1311533"/>
            <a:ext cx="3780868" cy="122266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「豊かなふるさとを取り戻そう」</a:t>
            </a:r>
            <a:endParaRPr kumimoji="1" lang="en-US" altLang="ja-JP" b="1" dirty="0">
              <a:solidFill>
                <a:schemeClr val="bg1"/>
              </a:solidFill>
              <a:latin typeface="メイリオ" panose="020B0604030504040204" pitchFamily="50" charset="-128"/>
              <a:ea typeface="メイリオ" panose="020B0604030504040204" pitchFamily="50" charset="-128"/>
            </a:endParaRPr>
          </a:p>
          <a:p>
            <a:pPr algn="ctr"/>
            <a:r>
              <a:rPr lang="ja-JP" altLang="en-US" sz="2400" b="1" dirty="0">
                <a:solidFill>
                  <a:srgbClr val="FFFF00"/>
                </a:solidFill>
                <a:latin typeface="メイリオ" panose="020B0604030504040204" pitchFamily="50" charset="-128"/>
                <a:ea typeface="メイリオ" panose="020B0604030504040204" pitchFamily="50" charset="-128"/>
              </a:rPr>
              <a:t>十勝ワインストーリー</a:t>
            </a:r>
            <a:endParaRPr kumimoji="1" lang="en-US" altLang="ja-JP" sz="2400" b="1" dirty="0">
              <a:solidFill>
                <a:srgbClr val="FFFF00"/>
              </a:solidFill>
              <a:latin typeface="メイリオ" panose="020B0604030504040204" pitchFamily="50" charset="-128"/>
              <a:ea typeface="メイリオ" panose="020B0604030504040204" pitchFamily="50" charset="-128"/>
            </a:endParaRPr>
          </a:p>
        </p:txBody>
      </p:sp>
      <p:sp>
        <p:nvSpPr>
          <p:cNvPr id="21" name="角丸四角形 20"/>
          <p:cNvSpPr/>
          <p:nvPr/>
        </p:nvSpPr>
        <p:spPr>
          <a:xfrm>
            <a:off x="4003158" y="5247661"/>
            <a:ext cx="3522648" cy="1114277"/>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「まちをあげて」</a:t>
            </a:r>
            <a:endParaRPr kumimoji="1" lang="en-US" altLang="ja-JP"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FF00"/>
                </a:solidFill>
                <a:latin typeface="メイリオ" panose="020B0604030504040204" pitchFamily="50" charset="-128"/>
                <a:ea typeface="メイリオ" panose="020B0604030504040204" pitchFamily="50" charset="-128"/>
              </a:rPr>
              <a:t>独自のワイン・食文化</a:t>
            </a:r>
            <a:endParaRPr kumimoji="1" lang="en-US" altLang="ja-JP" sz="2400" b="1" dirty="0">
              <a:solidFill>
                <a:srgbClr val="FFFF00"/>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3807" y="4860128"/>
            <a:ext cx="2402703" cy="1889341"/>
          </a:xfrm>
          <a:prstGeom prst="rect">
            <a:avLst/>
          </a:prstGeom>
        </p:spPr>
      </p:pic>
      <p:pic>
        <p:nvPicPr>
          <p:cNvPr id="22" name="コンテンツ プレースホルダー 3"/>
          <p:cNvPicPr>
            <a:picLocks noGrp="1" noChangeAspect="1"/>
          </p:cNvPicPr>
          <p:nvPr>
            <p:ph idx="1"/>
          </p:nvPr>
        </p:nvPicPr>
        <p:blipFill>
          <a:blip r:embed="rId6" cstate="email">
            <a:extLst>
              <a:ext uri="{28A0092B-C50C-407E-A947-70E740481C1C}">
                <a14:useLocalDpi xmlns:a14="http://schemas.microsoft.com/office/drawing/2010/main"/>
              </a:ext>
            </a:extLst>
          </a:blip>
          <a:srcRect/>
          <a:stretch>
            <a:fillRect/>
          </a:stretch>
        </p:blipFill>
        <p:spPr>
          <a:xfrm>
            <a:off x="865286" y="4782915"/>
            <a:ext cx="2681552" cy="1787702"/>
          </a:xfrm>
          <a:effectLst>
            <a:outerShdw blurRad="190500" dist="139700" dir="2700000" sx="102000" sy="102000" algn="tl" rotWithShape="0">
              <a:srgbClr val="333333">
                <a:alpha val="65000"/>
              </a:srgbClr>
            </a:outerShdw>
          </a:effectLst>
        </p:spPr>
      </p:pic>
      <p:pic>
        <p:nvPicPr>
          <p:cNvPr id="23" name="図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52994" y="1706208"/>
            <a:ext cx="2330601" cy="1745384"/>
          </a:xfrm>
          <a:prstGeom prst="rect">
            <a:avLst/>
          </a:prstGeom>
          <a:ln>
            <a:noFill/>
          </a:ln>
          <a:effectLst>
            <a:outerShdw blurRad="292100" dist="139700" dir="2700000" algn="tl" rotWithShape="0">
              <a:srgbClr val="333333">
                <a:alpha val="65000"/>
              </a:srgbClr>
            </a:outerShdw>
          </a:effectLst>
        </p:spPr>
      </p:pic>
      <p:pic>
        <p:nvPicPr>
          <p:cNvPr id="24" name="図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5630" y="1440281"/>
            <a:ext cx="2390899" cy="1793175"/>
          </a:xfrm>
          <a:prstGeom prst="rect">
            <a:avLst/>
          </a:prstGeom>
          <a:effectLst>
            <a:outerShdw blurRad="50800" dist="38100" dir="2700000" sx="102000" sy="102000" algn="tl" rotWithShape="0">
              <a:prstClr val="black">
                <a:alpha val="40000"/>
              </a:prstClr>
            </a:outerShdw>
          </a:effectLst>
        </p:spPr>
      </p:pic>
      <p:pic>
        <p:nvPicPr>
          <p:cNvPr id="1026" name="Picture 2" descr="十勝ワインを楽しむ町民パーティー２０１５～第９回町民ワイン会"/>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39455" y="2841879"/>
            <a:ext cx="3016343" cy="200304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5" name="角丸四角形 34"/>
          <p:cNvSpPr/>
          <p:nvPr/>
        </p:nvSpPr>
        <p:spPr>
          <a:xfrm>
            <a:off x="8130496" y="179614"/>
            <a:ext cx="2305412" cy="133429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36294" y="137565"/>
            <a:ext cx="2655142" cy="1393950"/>
          </a:xfrm>
          <a:prstGeom prst="rect">
            <a:avLst/>
          </a:prstGeom>
        </p:spPr>
      </p:pic>
      <p:sp>
        <p:nvSpPr>
          <p:cNvPr id="37" name="正方形/長方形 36"/>
          <p:cNvSpPr/>
          <p:nvPr/>
        </p:nvSpPr>
        <p:spPr>
          <a:xfrm>
            <a:off x="8502787" y="857954"/>
            <a:ext cx="2088810" cy="582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HG創英角ｺﾞｼｯｸUB" panose="020B0909000000000000" pitchFamily="49" charset="-128"/>
                <a:ea typeface="HG創英角ｺﾞｼｯｸUB" panose="020B0909000000000000" pitchFamily="49" charset="-128"/>
                <a:cs typeface="Aharoni" panose="02010803020104030203" pitchFamily="2" charset="-79"/>
              </a:rPr>
              <a:t>まとめ編</a:t>
            </a:r>
          </a:p>
        </p:txBody>
      </p:sp>
    </p:spTree>
    <p:extLst>
      <p:ext uri="{BB962C8B-B14F-4D97-AF65-F5344CB8AC3E}">
        <p14:creationId xmlns:p14="http://schemas.microsoft.com/office/powerpoint/2010/main" val="205433543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7802" y="2717800"/>
            <a:ext cx="6858000" cy="1422399"/>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rgbClr val="AA72D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993254" y="2666504"/>
            <a:ext cx="6889686" cy="149330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rgbClr val="AA72D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23</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6358597" y="1152279"/>
            <a:ext cx="1927274" cy="43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7"/>
          <p:cNvSpPr>
            <a:spLocks noGrp="1"/>
          </p:cNvSpPr>
          <p:nvPr>
            <p:ph type="title"/>
          </p:nvPr>
        </p:nvSpPr>
        <p:spPr>
          <a:xfrm>
            <a:off x="1487858" y="257559"/>
            <a:ext cx="8020545" cy="1325563"/>
          </a:xfrm>
        </p:spPr>
        <p:txBody>
          <a:bodyPr>
            <a:normAutofit/>
          </a:bodyPr>
          <a:lstStyle/>
          <a:p>
            <a:r>
              <a:rPr kumimoji="1" lang="ja-JP" altLang="en-US" b="1" dirty="0">
                <a:solidFill>
                  <a:srgbClr val="C00000"/>
                </a:solidFill>
                <a:latin typeface="メイリオ" panose="020B0604030504040204" pitchFamily="50" charset="-128"/>
                <a:ea typeface="メイリオ" panose="020B0604030504040204" pitchFamily="50" charset="-128"/>
              </a:rPr>
              <a:t>ブドウ栽培で広げる「まち」</a:t>
            </a:r>
          </a:p>
        </p:txBody>
      </p:sp>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4540" y="1368089"/>
            <a:ext cx="620756" cy="2564402"/>
          </a:xfrm>
          <a:prstGeom prst="rect">
            <a:avLst/>
          </a:prstGeom>
        </p:spPr>
      </p:pic>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73025" y="1408254"/>
            <a:ext cx="1308156" cy="2484073"/>
          </a:xfrm>
          <a:prstGeom prst="rect">
            <a:avLst/>
          </a:prstGeom>
        </p:spPr>
      </p:pic>
      <p:sp>
        <p:nvSpPr>
          <p:cNvPr id="16" name="Rectangle 9"/>
          <p:cNvSpPr txBox="1">
            <a:spLocks noChangeArrowheads="1"/>
          </p:cNvSpPr>
          <p:nvPr/>
        </p:nvSpPr>
        <p:spPr bwMode="auto">
          <a:xfrm>
            <a:off x="4641491" y="1254582"/>
            <a:ext cx="6490120" cy="526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buFont typeface="Wingdings" panose="05000000000000000000" pitchFamily="2" charset="2"/>
              <a:buNone/>
            </a:pPr>
            <a:r>
              <a:rPr lang="ja-JP" altLang="en-US" sz="2000" b="1" dirty="0">
                <a:solidFill>
                  <a:srgbClr val="FF0000"/>
                </a:solidFill>
                <a:latin typeface="メイリオ" panose="020B0604030504040204" pitchFamily="50" charset="-128"/>
                <a:ea typeface="メイリオ" panose="020B0604030504040204" pitchFamily="50" charset="-128"/>
              </a:rPr>
              <a:t>●山幸の国際登録</a:t>
            </a:r>
            <a:endParaRPr lang="en-US" altLang="ja-JP" sz="2000" b="1" dirty="0">
              <a:solidFill>
                <a:srgbClr val="FF0000"/>
              </a:solidFill>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solidFill>
                  <a:srgbClr val="FF0000"/>
                </a:solidFill>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OIV</a:t>
            </a:r>
            <a:r>
              <a:rPr lang="ja-JP" altLang="en-US" sz="2000" b="1" dirty="0">
                <a:latin typeface="メイリオ" panose="020B0604030504040204" pitchFamily="50" charset="-128"/>
                <a:ea typeface="メイリオ" panose="020B0604030504040204" pitchFamily="50" charset="-128"/>
              </a:rPr>
              <a:t>（国際ぶどう・ぶどう酒機構）</a:t>
            </a:r>
            <a:endParaRPr lang="en-US" altLang="ja-JP" sz="2000" b="1" dirty="0">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latin typeface="メイリオ" panose="020B0604030504040204" pitchFamily="50" charset="-128"/>
                <a:ea typeface="メイリオ" panose="020B0604030504040204" pitchFamily="50" charset="-128"/>
              </a:rPr>
              <a:t>　国内３番目（甲州、ﾏｽｶｯﾄ・ﾍﾞﾘｰ</a:t>
            </a:r>
            <a:r>
              <a:rPr lang="en-US" altLang="ja-JP" sz="2000" b="1" dirty="0">
                <a:latin typeface="メイリオ" panose="020B0604030504040204" pitchFamily="50" charset="-128"/>
                <a:ea typeface="メイリオ" panose="020B0604030504040204" pitchFamily="50" charset="-128"/>
              </a:rPr>
              <a:t>A</a:t>
            </a:r>
            <a:r>
              <a:rPr lang="ja-JP" altLang="en-US" sz="2000" b="1" dirty="0">
                <a:latin typeface="メイリオ" panose="020B0604030504040204" pitchFamily="50" charset="-128"/>
                <a:ea typeface="メイリオ" panose="020B0604030504040204" pitchFamily="50" charset="-128"/>
              </a:rPr>
              <a:t>に次ぐ）</a:t>
            </a:r>
            <a:endParaRPr lang="en-US" altLang="ja-JP" sz="2000" b="1" dirty="0">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solidFill>
                  <a:srgbClr val="FF0000"/>
                </a:solidFill>
                <a:latin typeface="メイリオ" panose="020B0604030504040204" pitchFamily="50" charset="-128"/>
                <a:ea typeface="メイリオ" panose="020B0604030504040204" pitchFamily="50" charset="-128"/>
              </a:rPr>
              <a:t>●更なる新品種の開発</a:t>
            </a:r>
            <a:endParaRPr lang="en-US" altLang="ja-JP" sz="2000" b="1" dirty="0">
              <a:solidFill>
                <a:srgbClr val="FF0000"/>
              </a:solidFill>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latin typeface="メイリオ" panose="020B0604030504040204" pitchFamily="50" charset="-128"/>
                <a:ea typeface="メイリオ" panose="020B0604030504040204" pitchFamily="50" charset="-128"/>
              </a:rPr>
              <a:t>　「銀河」「未来」の誕生</a:t>
            </a:r>
            <a:endParaRPr lang="en-US" altLang="ja-JP" sz="2000" b="1" dirty="0">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solidFill>
                  <a:srgbClr val="FF0000"/>
                </a:solidFill>
                <a:latin typeface="メイリオ" panose="020B0604030504040204" pitchFamily="50" charset="-128"/>
                <a:ea typeface="メイリオ" panose="020B0604030504040204" pitchFamily="50" charset="-128"/>
              </a:rPr>
              <a:t>●ブドウ生産体制の再構築</a:t>
            </a:r>
            <a:endParaRPr lang="en-US" altLang="ja-JP" sz="2000" b="1" dirty="0">
              <a:solidFill>
                <a:srgbClr val="FF0000"/>
              </a:solidFill>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solidFill>
                  <a:srgbClr val="FF0000"/>
                </a:solidFill>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直営圃場（公）＋生産者（民） </a:t>
            </a:r>
            <a:r>
              <a:rPr lang="ja-JP" altLang="en-US" sz="2000" b="1" u="sng" dirty="0">
                <a:solidFill>
                  <a:srgbClr val="FF0066"/>
                </a:solidFill>
                <a:latin typeface="メイリオ" panose="020B0604030504040204" pitchFamily="50" charset="-128"/>
                <a:ea typeface="メイリオ" panose="020B0604030504040204" pitchFamily="50" charset="-128"/>
              </a:rPr>
              <a:t>＋ </a:t>
            </a:r>
            <a:r>
              <a:rPr lang="en-US" altLang="ja-JP" sz="2000" b="1" u="sng" dirty="0">
                <a:solidFill>
                  <a:srgbClr val="FF0066"/>
                </a:solidFill>
                <a:latin typeface="メイリオ" panose="020B0604030504040204" pitchFamily="50" charset="-128"/>
                <a:ea typeface="メイリオ" panose="020B0604030504040204" pitchFamily="50" charset="-128"/>
              </a:rPr>
              <a:t>α</a:t>
            </a:r>
          </a:p>
          <a:p>
            <a:pPr eaLnBrk="1" hangingPunct="1">
              <a:buFont typeface="Wingdings" panose="05000000000000000000" pitchFamily="2" charset="2"/>
              <a:buNone/>
            </a:pPr>
            <a:r>
              <a:rPr lang="ja-JP" altLang="en-US" sz="2000" b="1" dirty="0">
                <a:solidFill>
                  <a:srgbClr val="FF0066"/>
                </a:solidFill>
                <a:latin typeface="メイリオ" panose="020B0604030504040204" pitchFamily="50" charset="-128"/>
                <a:ea typeface="メイリオ" panose="020B0604030504040204" pitchFamily="50" charset="-128"/>
              </a:rPr>
              <a:t>　ブドウ生産新組織</a:t>
            </a:r>
            <a:endParaRPr lang="en-US" altLang="ja-JP" sz="2000" b="1" dirty="0">
              <a:solidFill>
                <a:srgbClr val="FF0066"/>
              </a:solidFill>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latin typeface="メイリオ" panose="020B0604030504040204" pitchFamily="50" charset="-128"/>
                <a:ea typeface="メイリオ" panose="020B0604030504040204" pitchFamily="50" charset="-128"/>
              </a:rPr>
              <a:t>　　</a:t>
            </a:r>
            <a:r>
              <a:rPr lang="ja-JP" altLang="en-US" sz="2000" b="1" dirty="0">
                <a:solidFill>
                  <a:srgbClr val="000099"/>
                </a:solidFill>
                <a:latin typeface="メイリオ" panose="020B0604030504040204" pitchFamily="50" charset="-128"/>
                <a:ea typeface="メイリオ" panose="020B0604030504040204" pitchFamily="50" charset="-128"/>
              </a:rPr>
              <a:t>農業生産法人（町営圃場管理＋独自圃場）</a:t>
            </a:r>
            <a:endParaRPr lang="en-US" altLang="ja-JP" sz="2000" b="1" dirty="0">
              <a:solidFill>
                <a:srgbClr val="000099"/>
              </a:solidFill>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solidFill>
                  <a:srgbClr val="000099"/>
                </a:solidFill>
                <a:latin typeface="メイリオ" panose="020B0604030504040204" pitchFamily="50" charset="-128"/>
                <a:ea typeface="メイリオ" panose="020B0604030504040204" pitchFamily="50" charset="-128"/>
              </a:rPr>
              <a:t>　　　↓　　</a:t>
            </a:r>
            <a:endParaRPr lang="en-US" altLang="ja-JP" sz="2000" b="1" dirty="0">
              <a:solidFill>
                <a:srgbClr val="000099"/>
              </a:solidFill>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solidFill>
                  <a:srgbClr val="00B050"/>
                </a:solidFill>
                <a:latin typeface="メイリオ" panose="020B0604030504040204" pitchFamily="50" charset="-128"/>
                <a:ea typeface="メイリオ" panose="020B0604030504040204" pitchFamily="50" charset="-128"/>
              </a:rPr>
              <a:t>　　農業者以外の参画</a:t>
            </a:r>
            <a:endParaRPr lang="en-US" altLang="ja-JP" sz="2000" b="1" dirty="0">
              <a:solidFill>
                <a:srgbClr val="00B050"/>
              </a:solidFill>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solidFill>
                  <a:srgbClr val="00B050"/>
                </a:solidFill>
                <a:latin typeface="メイリオ" panose="020B0604030504040204" pitchFamily="50" charset="-128"/>
                <a:ea typeface="メイリオ" panose="020B0604030504040204" pitchFamily="50" charset="-128"/>
              </a:rPr>
              <a:t>　　</a:t>
            </a:r>
            <a:r>
              <a:rPr lang="ja-JP" altLang="en-US" sz="2000" b="1" dirty="0">
                <a:solidFill>
                  <a:srgbClr val="FF0066"/>
                </a:solidFill>
                <a:latin typeface="メイリオ" panose="020B0604030504040204" pitchFamily="50" charset="-128"/>
                <a:ea typeface="メイリオ" panose="020B0604030504040204" pitchFamily="50" charset="-128"/>
              </a:rPr>
              <a:t>＜いきがいブドウ園構想＞</a:t>
            </a:r>
            <a:endParaRPr lang="en-US" altLang="ja-JP" sz="2000" b="1" dirty="0">
              <a:solidFill>
                <a:srgbClr val="FF0066"/>
              </a:solidFill>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solidFill>
                  <a:srgbClr val="FF0066"/>
                </a:solidFill>
                <a:latin typeface="メイリオ" panose="020B0604030504040204" pitchFamily="50" charset="-128"/>
                <a:ea typeface="メイリオ" panose="020B0604030504040204" pitchFamily="50" charset="-128"/>
              </a:rPr>
              <a:t>　　　↓</a:t>
            </a:r>
            <a:endParaRPr lang="en-US" altLang="ja-JP" sz="2000" b="1" dirty="0">
              <a:solidFill>
                <a:srgbClr val="FF0066"/>
              </a:solidFill>
              <a:latin typeface="メイリオ" panose="020B0604030504040204" pitchFamily="50" charset="-128"/>
              <a:ea typeface="メイリオ" panose="020B0604030504040204" pitchFamily="50" charset="-128"/>
            </a:endParaRPr>
          </a:p>
          <a:p>
            <a:pPr eaLnBrk="1" hangingPunct="1">
              <a:buFont typeface="Wingdings" panose="05000000000000000000" pitchFamily="2" charset="2"/>
              <a:buNone/>
            </a:pPr>
            <a:r>
              <a:rPr lang="ja-JP" altLang="en-US" sz="2000" b="1" dirty="0">
                <a:solidFill>
                  <a:srgbClr val="FF0066"/>
                </a:solidFill>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定住・移住促進</a:t>
            </a:r>
          </a:p>
        </p:txBody>
      </p:sp>
      <p:pic>
        <p:nvPicPr>
          <p:cNvPr id="2050" name="Picture 2" descr="ぶどう農家イラスト／無料イラストなら「イラストAC」"/>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17774" y="4477583"/>
            <a:ext cx="2209113" cy="21961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地方での子育て】の画像素材(14408617) | イラスト素材なら ..."/>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58650" y="4776472"/>
            <a:ext cx="3029396" cy="163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77447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8662" y="2734297"/>
            <a:ext cx="6875359"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rgbClr val="AA72D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23209" y="2413817"/>
            <a:ext cx="6907043"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rgbClr val="AA72D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24</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6358597" y="1152279"/>
            <a:ext cx="1927274" cy="43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7"/>
          <p:cNvSpPr>
            <a:spLocks noGrp="1"/>
          </p:cNvSpPr>
          <p:nvPr>
            <p:ph type="title"/>
          </p:nvPr>
        </p:nvSpPr>
        <p:spPr>
          <a:xfrm>
            <a:off x="1487858" y="257559"/>
            <a:ext cx="8020545" cy="1325563"/>
          </a:xfrm>
        </p:spPr>
        <p:txBody>
          <a:bodyPr>
            <a:normAutofit/>
          </a:bodyPr>
          <a:lstStyle/>
          <a:p>
            <a:r>
              <a:rPr kumimoji="1" lang="ja-JP" altLang="en-US" b="1" dirty="0">
                <a:solidFill>
                  <a:srgbClr val="C00000"/>
                </a:solidFill>
                <a:latin typeface="メイリオ" panose="020B0604030504040204" pitchFamily="50" charset="-128"/>
                <a:ea typeface="メイリオ" panose="020B0604030504040204" pitchFamily="50" charset="-128"/>
              </a:rPr>
              <a:t>見つめ直す「食資源」</a:t>
            </a:r>
          </a:p>
        </p:txBody>
      </p:sp>
      <p:pic>
        <p:nvPicPr>
          <p:cNvPr id="4" name="図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6111" y="3953767"/>
            <a:ext cx="2839200" cy="2129399"/>
          </a:xfrm>
          <a:prstGeom prst="rect">
            <a:avLst/>
          </a:prstGeom>
          <a:effectLst>
            <a:outerShdw blurRad="63500" dist="152400" dir="2700000" algn="tl" rotWithShape="0">
              <a:prstClr val="black">
                <a:alpha val="40000"/>
              </a:prstClr>
            </a:outerShdw>
          </a:effectLst>
        </p:spPr>
      </p:pic>
      <p:pic>
        <p:nvPicPr>
          <p:cNvPr id="5" name="図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00731" y="1270125"/>
            <a:ext cx="2809793" cy="2107345"/>
          </a:xfrm>
          <a:prstGeom prst="rect">
            <a:avLst/>
          </a:prstGeom>
          <a:effectLst>
            <a:outerShdw blurRad="63500" dist="152400" dir="2700000" algn="tl" rotWithShape="0">
              <a:prstClr val="black">
                <a:alpha val="40000"/>
              </a:prstClr>
            </a:outerShdw>
          </a:effectLst>
        </p:spPr>
      </p:pic>
      <p:pic>
        <p:nvPicPr>
          <p:cNvPr id="7" name="図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7914" y="1255621"/>
            <a:ext cx="2732142" cy="2051208"/>
          </a:xfrm>
          <a:prstGeom prst="rect">
            <a:avLst/>
          </a:prstGeom>
          <a:effectLst>
            <a:outerShdw blurRad="63500" dist="152400" dir="2700000" algn="tl" rotWithShape="0">
              <a:prstClr val="black">
                <a:alpha val="40000"/>
              </a:prstClr>
            </a:outerShdw>
          </a:effectLst>
        </p:spPr>
      </p:pic>
      <p:pic>
        <p:nvPicPr>
          <p:cNvPr id="8" name="図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76421" y="3856231"/>
            <a:ext cx="3399656" cy="2264694"/>
          </a:xfrm>
          <a:prstGeom prst="rect">
            <a:avLst/>
          </a:prstGeom>
          <a:effectLst>
            <a:outerShdw blurRad="63500" dist="152400" dir="2700000" algn="tl" rotWithShape="0">
              <a:prstClr val="black">
                <a:alpha val="40000"/>
              </a:prstClr>
            </a:outerShdw>
          </a:effectLst>
        </p:spPr>
      </p:pic>
      <p:pic>
        <p:nvPicPr>
          <p:cNvPr id="10" name="図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4816108" y="4061873"/>
            <a:ext cx="2451479" cy="1838609"/>
          </a:xfrm>
          <a:prstGeom prst="rect">
            <a:avLst/>
          </a:prstGeom>
          <a:effectLst>
            <a:outerShdw blurRad="63500" dist="152400" dir="2700000" algn="tl" rotWithShape="0">
              <a:prstClr val="black">
                <a:alpha val="40000"/>
              </a:prstClr>
            </a:outerShdw>
          </a:effectLst>
        </p:spPr>
      </p:pic>
      <p:pic>
        <p:nvPicPr>
          <p:cNvPr id="12" name="図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47809" y="1247527"/>
            <a:ext cx="2837306" cy="2130162"/>
          </a:xfrm>
          <a:prstGeom prst="rect">
            <a:avLst/>
          </a:prstGeom>
          <a:effectLst>
            <a:outerShdw blurRad="63500" dist="152400" dir="2700000" algn="tl" rotWithShape="0">
              <a:prstClr val="black">
                <a:alpha val="40000"/>
              </a:prstClr>
            </a:outerShdw>
          </a:effectLst>
        </p:spPr>
      </p:pic>
      <p:sp>
        <p:nvSpPr>
          <p:cNvPr id="13" name="正方形/長方形 12"/>
          <p:cNvSpPr/>
          <p:nvPr/>
        </p:nvSpPr>
        <p:spPr>
          <a:xfrm>
            <a:off x="1469153" y="3429000"/>
            <a:ext cx="2833602" cy="431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コーヒー豆知識セミナー</a:t>
            </a:r>
          </a:p>
        </p:txBody>
      </p:sp>
      <p:sp>
        <p:nvSpPr>
          <p:cNvPr id="18" name="正方形/長方形 17"/>
          <p:cNvSpPr/>
          <p:nvPr/>
        </p:nvSpPr>
        <p:spPr>
          <a:xfrm>
            <a:off x="4609070" y="3385711"/>
            <a:ext cx="2833602" cy="431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ジェラート</a:t>
            </a:r>
            <a:r>
              <a:rPr kumimoji="1" lang="ja-JP" altLang="en-US" sz="1600" b="1" dirty="0">
                <a:solidFill>
                  <a:schemeClr val="tx1"/>
                </a:solidFill>
                <a:latin typeface="メイリオ" panose="020B0604030504040204" pitchFamily="50" charset="-128"/>
                <a:ea typeface="メイリオ" panose="020B0604030504040204" pitchFamily="50" charset="-128"/>
              </a:rPr>
              <a:t>のお話し</a:t>
            </a:r>
          </a:p>
        </p:txBody>
      </p:sp>
      <p:sp>
        <p:nvSpPr>
          <p:cNvPr id="19" name="正方形/長方形 18"/>
          <p:cNvSpPr/>
          <p:nvPr/>
        </p:nvSpPr>
        <p:spPr>
          <a:xfrm>
            <a:off x="7573784" y="3432147"/>
            <a:ext cx="2833602" cy="431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ワインテイスティング講座</a:t>
            </a:r>
          </a:p>
        </p:txBody>
      </p:sp>
      <p:sp>
        <p:nvSpPr>
          <p:cNvPr id="20" name="正方形/長方形 19"/>
          <p:cNvSpPr/>
          <p:nvPr/>
        </p:nvSpPr>
        <p:spPr>
          <a:xfrm>
            <a:off x="1281176" y="6304203"/>
            <a:ext cx="2833602" cy="431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「いけだ牛」生産者トーク</a:t>
            </a:r>
          </a:p>
        </p:txBody>
      </p:sp>
      <p:sp>
        <p:nvSpPr>
          <p:cNvPr id="21" name="正方形/長方形 20"/>
          <p:cNvSpPr/>
          <p:nvPr/>
        </p:nvSpPr>
        <p:spPr>
          <a:xfrm>
            <a:off x="4609070" y="6280309"/>
            <a:ext cx="2833602" cy="431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いきがい焼き絵付け体験</a:t>
            </a:r>
          </a:p>
        </p:txBody>
      </p:sp>
      <p:sp>
        <p:nvSpPr>
          <p:cNvPr id="22" name="正方形/長方形 21"/>
          <p:cNvSpPr/>
          <p:nvPr/>
        </p:nvSpPr>
        <p:spPr>
          <a:xfrm>
            <a:off x="7621462" y="6285919"/>
            <a:ext cx="2833602" cy="431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ワイン城料理長による</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バレンタインスウィーツ教室</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0788220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rot="16200000">
            <a:off x="7758776" y="2424774"/>
            <a:ext cx="6850414"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rgbClr val="AA72D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2715065" y="3385710"/>
            <a:ext cx="7773423" cy="2818142"/>
          </a:xfrm>
          <a:prstGeom prst="ellipse">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5400000">
            <a:off x="-2719150" y="2725618"/>
            <a:ext cx="6858000"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rgbClr val="AA72D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25</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6358597" y="1152279"/>
            <a:ext cx="1927274" cy="43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7"/>
          <p:cNvSpPr>
            <a:spLocks noGrp="1"/>
          </p:cNvSpPr>
          <p:nvPr>
            <p:ph type="title"/>
          </p:nvPr>
        </p:nvSpPr>
        <p:spPr>
          <a:xfrm>
            <a:off x="1487858" y="257559"/>
            <a:ext cx="8020545" cy="1325563"/>
          </a:xfrm>
        </p:spPr>
        <p:txBody>
          <a:bodyPr>
            <a:normAutofit/>
          </a:bodyPr>
          <a:lstStyle/>
          <a:p>
            <a:r>
              <a:rPr lang="ja-JP" altLang="en-US" b="1" dirty="0">
                <a:solidFill>
                  <a:srgbClr val="C00000"/>
                </a:solidFill>
                <a:latin typeface="メイリオ" panose="020B0604030504040204" pitchFamily="50" charset="-128"/>
                <a:ea typeface="メイリオ" panose="020B0604030504040204" pitchFamily="50" charset="-128"/>
              </a:rPr>
              <a:t>地域資源を確かな「価値」へ</a:t>
            </a:r>
            <a:endParaRPr kumimoji="1" lang="ja-JP" altLang="en-US" b="1" dirty="0">
              <a:solidFill>
                <a:srgbClr val="C00000"/>
              </a:solidFill>
              <a:latin typeface="メイリオ" panose="020B0604030504040204" pitchFamily="50" charset="-128"/>
              <a:ea typeface="メイリオ" panose="020B0604030504040204" pitchFamily="50" charset="-128"/>
            </a:endParaRPr>
          </a:p>
        </p:txBody>
      </p:sp>
      <p:sp>
        <p:nvSpPr>
          <p:cNvPr id="12" name="正方形/長方形 1"/>
          <p:cNvSpPr>
            <a:spLocks noChangeArrowheads="1"/>
          </p:cNvSpPr>
          <p:nvPr/>
        </p:nvSpPr>
        <p:spPr bwMode="auto">
          <a:xfrm>
            <a:off x="1693408" y="1371712"/>
            <a:ext cx="6789828" cy="116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b="1" dirty="0">
                <a:solidFill>
                  <a:srgbClr val="0000FF"/>
                </a:solidFill>
                <a:latin typeface="メイリオ" panose="020B0604030504040204" pitchFamily="50" charset="-128"/>
                <a:ea typeface="メイリオ" panose="020B0604030504040204" pitchFamily="50" charset="-128"/>
              </a:rPr>
              <a:t>食と観光の魅力化推進事業</a:t>
            </a:r>
            <a:endParaRPr lang="en-US" altLang="ja-JP" b="1" dirty="0">
              <a:solidFill>
                <a:srgbClr val="0000FF"/>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70050" y="4621830"/>
            <a:ext cx="3119786" cy="2032793"/>
          </a:xfrm>
          <a:prstGeom prst="rect">
            <a:avLst/>
          </a:prstGeom>
          <a:effectLst>
            <a:outerShdw blurRad="50800" dist="190500" dir="2700000" algn="tl" rotWithShape="0">
              <a:prstClr val="black">
                <a:alpha val="40000"/>
              </a:prstClr>
            </a:outerShdw>
            <a:softEdge rad="0"/>
          </a:effectLst>
        </p:spPr>
      </p:pic>
      <p:pic>
        <p:nvPicPr>
          <p:cNvPr id="7" name="図 6"/>
          <p:cNvPicPr>
            <a:picLocks noChangeAspect="1"/>
          </p:cNvPicPr>
          <p:nvPr/>
        </p:nvPicPr>
        <p:blipFill>
          <a:blip r:embed="rId6"/>
          <a:stretch>
            <a:fillRect/>
          </a:stretch>
        </p:blipFill>
        <p:spPr>
          <a:xfrm>
            <a:off x="1422400" y="4719097"/>
            <a:ext cx="4340886" cy="1808703"/>
          </a:xfrm>
          <a:prstGeom prst="rect">
            <a:avLst/>
          </a:prstGeom>
          <a:effectLst>
            <a:outerShdw blurRad="50800" dist="190500" dir="2700000" algn="tl" rotWithShape="0">
              <a:prstClr val="black">
                <a:alpha val="40000"/>
              </a:prstClr>
            </a:outerShdw>
            <a:softEdge rad="0"/>
          </a:effectLst>
        </p:spPr>
      </p:pic>
      <p:pic>
        <p:nvPicPr>
          <p:cNvPr id="8" name="図 7"/>
          <p:cNvPicPr>
            <a:picLocks noChangeAspect="1"/>
          </p:cNvPicPr>
          <p:nvPr/>
        </p:nvPicPr>
        <p:blipFill>
          <a:blip r:embed="rId7"/>
          <a:stretch>
            <a:fillRect/>
          </a:stretch>
        </p:blipFill>
        <p:spPr>
          <a:xfrm>
            <a:off x="6906337" y="2056669"/>
            <a:ext cx="3020770" cy="2010185"/>
          </a:xfrm>
          <a:prstGeom prst="rect">
            <a:avLst/>
          </a:prstGeom>
          <a:effectLst>
            <a:outerShdw blurRad="50800" dist="127000" dir="2700000" algn="tl" rotWithShape="0">
              <a:prstClr val="black">
                <a:alpha val="40000"/>
              </a:prstClr>
            </a:outerShdw>
          </a:effectLst>
        </p:spPr>
      </p:pic>
      <p:sp>
        <p:nvSpPr>
          <p:cNvPr id="19" name="正方形/長方形 1"/>
          <p:cNvSpPr>
            <a:spLocks noChangeArrowheads="1"/>
          </p:cNvSpPr>
          <p:nvPr/>
        </p:nvSpPr>
        <p:spPr bwMode="auto">
          <a:xfrm>
            <a:off x="3977178" y="4182526"/>
            <a:ext cx="6789828" cy="59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400" b="1" dirty="0">
                <a:solidFill>
                  <a:srgbClr val="FF0066"/>
                </a:solidFill>
                <a:latin typeface="メイリオ" panose="020B0604030504040204" pitchFamily="50" charset="-128"/>
                <a:ea typeface="メイリオ" panose="020B0604030504040204" pitchFamily="50" charset="-128"/>
              </a:rPr>
              <a:t>ガストロノミーツーリズムの推進</a:t>
            </a:r>
            <a:endParaRPr lang="en-US" altLang="ja-JP" sz="2400" b="1" dirty="0">
              <a:solidFill>
                <a:srgbClr val="FF0066"/>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512496" y="17161932"/>
            <a:ext cx="23825198" cy="15883465"/>
          </a:xfrm>
          <a:prstGeom prst="rect">
            <a:avLst/>
          </a:prstGeom>
        </p:spPr>
      </p:pic>
      <p:pic>
        <p:nvPicPr>
          <p:cNvPr id="5" name="図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98432" y="1901269"/>
            <a:ext cx="3311644" cy="2207762"/>
          </a:xfrm>
          <a:prstGeom prst="rect">
            <a:avLst/>
          </a:prstGeom>
          <a:effectLst>
            <a:outerShdw blurRad="63500" dist="38100" dir="2700000" sx="103000" sy="103000" algn="tl" rotWithShape="0">
              <a:prstClr val="black">
                <a:alpha val="40000"/>
              </a:prstClr>
            </a:outerShdw>
          </a:effectLst>
        </p:spPr>
      </p:pic>
    </p:spTree>
    <p:extLst>
      <p:ext uri="{BB962C8B-B14F-4D97-AF65-F5344CB8AC3E}">
        <p14:creationId xmlns:p14="http://schemas.microsoft.com/office/powerpoint/2010/main" val="356169895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241" y="4020248"/>
            <a:ext cx="9320406"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p:nvPr/>
        </p:nvSpPr>
        <p:spPr>
          <a:xfrm rot="5400000">
            <a:off x="-2796542" y="2760256"/>
            <a:ext cx="6927276"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rgbClr val="AA72D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31888" y="2405138"/>
            <a:ext cx="6889686"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rgbClr val="AA72D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26</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6358597" y="1152279"/>
            <a:ext cx="1927274" cy="43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7"/>
          <p:cNvSpPr>
            <a:spLocks noGrp="1"/>
          </p:cNvSpPr>
          <p:nvPr>
            <p:ph type="title"/>
          </p:nvPr>
        </p:nvSpPr>
        <p:spPr>
          <a:xfrm>
            <a:off x="1487858" y="257559"/>
            <a:ext cx="8020545" cy="1325563"/>
          </a:xfrm>
        </p:spPr>
        <p:txBody>
          <a:bodyPr>
            <a:normAutofit/>
          </a:bodyPr>
          <a:lstStyle/>
          <a:p>
            <a:r>
              <a:rPr kumimoji="1" lang="en-US" altLang="ja-JP" b="1" dirty="0">
                <a:solidFill>
                  <a:srgbClr val="C00000"/>
                </a:solidFill>
                <a:latin typeface="メイリオ" panose="020B0604030504040204" pitchFamily="50" charset="-128"/>
                <a:ea typeface="メイリオ" panose="020B0604030504040204" pitchFamily="50" charset="-128"/>
              </a:rPr>
              <a:t>100</a:t>
            </a:r>
            <a:r>
              <a:rPr kumimoji="1" lang="ja-JP" altLang="en-US" b="1" dirty="0">
                <a:solidFill>
                  <a:srgbClr val="C00000"/>
                </a:solidFill>
                <a:latin typeface="メイリオ" panose="020B0604030504040204" pitchFamily="50" charset="-128"/>
                <a:ea typeface="メイリオ" panose="020B0604030504040204" pitchFamily="50" charset="-128"/>
              </a:rPr>
              <a:t>年の大計に向けて</a:t>
            </a:r>
          </a:p>
        </p:txBody>
      </p:sp>
      <p:sp>
        <p:nvSpPr>
          <p:cNvPr id="16" name="Rectangle 4"/>
          <p:cNvSpPr>
            <a:spLocks noChangeArrowheads="1"/>
          </p:cNvSpPr>
          <p:nvPr/>
        </p:nvSpPr>
        <p:spPr bwMode="auto">
          <a:xfrm>
            <a:off x="1631094" y="2360210"/>
            <a:ext cx="8648700" cy="205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2000" b="1" dirty="0">
                <a:solidFill>
                  <a:srgbClr val="000000"/>
                </a:solidFill>
                <a:latin typeface="メイリオ" panose="020B0604030504040204" pitchFamily="50" charset="-128"/>
                <a:ea typeface="メイリオ" panose="020B0604030504040204" pitchFamily="50" charset="-128"/>
              </a:rPr>
              <a:t>市町村行政の大部分は、住民から納められた税を割り振りながら進めて</a:t>
            </a:r>
            <a:endParaRPr lang="en-US" altLang="ja-JP" sz="2000" b="1" dirty="0">
              <a:solidFill>
                <a:srgbClr val="000000"/>
              </a:solidFill>
              <a:latin typeface="メイリオ" panose="020B0604030504040204" pitchFamily="50" charset="-128"/>
              <a:ea typeface="メイリオ" panose="020B0604030504040204" pitchFamily="50" charset="-128"/>
            </a:endParaRPr>
          </a:p>
          <a:p>
            <a:pPr>
              <a:spcBef>
                <a:spcPct val="0"/>
              </a:spcBef>
              <a:buClrTx/>
              <a:buSzTx/>
              <a:buFontTx/>
              <a:buNone/>
            </a:pPr>
            <a:r>
              <a:rPr lang="ja-JP" altLang="en-US" sz="2000" b="1" dirty="0">
                <a:solidFill>
                  <a:srgbClr val="000000"/>
                </a:solidFill>
                <a:latin typeface="メイリオ" panose="020B0604030504040204" pitchFamily="50" charset="-128"/>
                <a:ea typeface="メイリオ" panose="020B0604030504040204" pitchFamily="50" charset="-128"/>
              </a:rPr>
              <a:t>きましたが、池田町はこうした従来の姿勢から角度を変え、町自体の努</a:t>
            </a:r>
            <a:endParaRPr lang="en-US" altLang="ja-JP" sz="2000" b="1" dirty="0">
              <a:solidFill>
                <a:srgbClr val="000000"/>
              </a:solidFill>
              <a:latin typeface="メイリオ" panose="020B0604030504040204" pitchFamily="50" charset="-128"/>
              <a:ea typeface="メイリオ" panose="020B0604030504040204" pitchFamily="50" charset="-128"/>
            </a:endParaRPr>
          </a:p>
          <a:p>
            <a:pPr>
              <a:spcBef>
                <a:spcPct val="0"/>
              </a:spcBef>
              <a:buClrTx/>
              <a:buSzTx/>
              <a:buFontTx/>
              <a:buNone/>
            </a:pPr>
            <a:r>
              <a:rPr lang="ja-JP" altLang="en-US" sz="2000" b="1" dirty="0">
                <a:solidFill>
                  <a:srgbClr val="000000"/>
                </a:solidFill>
                <a:latin typeface="メイリオ" panose="020B0604030504040204" pitchFamily="50" charset="-128"/>
                <a:ea typeface="メイリオ" panose="020B0604030504040204" pitchFamily="50" charset="-128"/>
              </a:rPr>
              <a:t>力と創意により、町民の協力を求めながら新しい産業を興し、</a:t>
            </a:r>
            <a:r>
              <a:rPr lang="ja-JP" altLang="en-US" sz="2000" b="1" dirty="0">
                <a:solidFill>
                  <a:srgbClr val="FF0000"/>
                </a:solidFill>
                <a:latin typeface="メイリオ" panose="020B0604030504040204" pitchFamily="50" charset="-128"/>
                <a:ea typeface="メイリオ" panose="020B0604030504040204" pitchFamily="50" charset="-128"/>
              </a:rPr>
              <a:t>未利用資</a:t>
            </a:r>
            <a:endParaRPr lang="en-US" altLang="ja-JP" sz="2000" b="1" dirty="0">
              <a:solidFill>
                <a:srgbClr val="FF0000"/>
              </a:solidFill>
              <a:latin typeface="メイリオ" panose="020B0604030504040204" pitchFamily="50" charset="-128"/>
              <a:ea typeface="メイリオ" panose="020B0604030504040204" pitchFamily="50" charset="-128"/>
            </a:endParaRPr>
          </a:p>
          <a:p>
            <a:pPr>
              <a:spcBef>
                <a:spcPct val="0"/>
              </a:spcBef>
              <a:buClrTx/>
              <a:buSzTx/>
              <a:buFontTx/>
              <a:buNone/>
            </a:pPr>
            <a:r>
              <a:rPr lang="ja-JP" altLang="en-US" sz="2000" b="1" dirty="0">
                <a:solidFill>
                  <a:srgbClr val="FF0000"/>
                </a:solidFill>
                <a:latin typeface="メイリオ" panose="020B0604030504040204" pitchFamily="50" charset="-128"/>
                <a:ea typeface="メイリオ" panose="020B0604030504040204" pitchFamily="50" charset="-128"/>
              </a:rPr>
              <a:t>源</a:t>
            </a:r>
            <a:r>
              <a:rPr lang="ja-JP" altLang="en-US" sz="2000" b="1" dirty="0">
                <a:solidFill>
                  <a:srgbClr val="000000"/>
                </a:solidFill>
                <a:latin typeface="メイリオ" panose="020B0604030504040204" pitchFamily="50" charset="-128"/>
                <a:ea typeface="メイリオ" panose="020B0604030504040204" pitchFamily="50" charset="-128"/>
              </a:rPr>
              <a:t>の活用を図り、生産を上げ、財源を確保し、町づくりに役立ていこう</a:t>
            </a:r>
            <a:endParaRPr lang="en-US" altLang="ja-JP" sz="2000" b="1" dirty="0">
              <a:solidFill>
                <a:srgbClr val="000000"/>
              </a:solidFill>
              <a:latin typeface="メイリオ" panose="020B0604030504040204" pitchFamily="50" charset="-128"/>
              <a:ea typeface="メイリオ" panose="020B0604030504040204" pitchFamily="50" charset="-128"/>
            </a:endParaRPr>
          </a:p>
          <a:p>
            <a:pPr>
              <a:spcBef>
                <a:spcPct val="0"/>
              </a:spcBef>
              <a:buClrTx/>
              <a:buSzTx/>
              <a:buFontTx/>
              <a:buNone/>
            </a:pPr>
            <a:r>
              <a:rPr lang="ja-JP" altLang="en-US" sz="2000" b="1" dirty="0">
                <a:solidFill>
                  <a:srgbClr val="000000"/>
                </a:solidFill>
                <a:latin typeface="メイリオ" panose="020B0604030504040204" pitchFamily="50" charset="-128"/>
                <a:ea typeface="メイリオ" panose="020B0604030504040204" pitchFamily="50" charset="-128"/>
              </a:rPr>
              <a:t>とする行政を進めています。</a:t>
            </a:r>
          </a:p>
        </p:txBody>
      </p:sp>
      <p:sp>
        <p:nvSpPr>
          <p:cNvPr id="17" name="Rectangle 5"/>
          <p:cNvSpPr>
            <a:spLocks noChangeArrowheads="1"/>
          </p:cNvSpPr>
          <p:nvPr/>
        </p:nvSpPr>
        <p:spPr bwMode="auto">
          <a:xfrm>
            <a:off x="1693408" y="1828910"/>
            <a:ext cx="3048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a:spcBef>
                <a:spcPct val="0"/>
              </a:spcBef>
              <a:buClrTx/>
              <a:buSzTx/>
              <a:buFontTx/>
              <a:buNone/>
            </a:pPr>
            <a:r>
              <a:rPr lang="ja-JP" altLang="en-US" sz="2800" b="1" dirty="0">
                <a:solidFill>
                  <a:srgbClr val="FC0E0E"/>
                </a:solidFill>
                <a:latin typeface="メイリオ" panose="020B0604030504040204" pitchFamily="50" charset="-128"/>
                <a:ea typeface="メイリオ" panose="020B0604030504040204" pitchFamily="50" charset="-128"/>
              </a:rPr>
              <a:t>池田町要覧から</a:t>
            </a:r>
          </a:p>
        </p:txBody>
      </p:sp>
      <p:sp>
        <p:nvSpPr>
          <p:cNvPr id="12" name="Rectangle 18"/>
          <p:cNvSpPr>
            <a:spLocks noChangeArrowheads="1"/>
          </p:cNvSpPr>
          <p:nvPr/>
        </p:nvSpPr>
        <p:spPr bwMode="auto">
          <a:xfrm>
            <a:off x="7796247" y="6210202"/>
            <a:ext cx="281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00" b="1" dirty="0">
                <a:solidFill>
                  <a:schemeClr val="bg1"/>
                </a:solidFill>
                <a:latin typeface="メイリオ" panose="020B0604030504040204" pitchFamily="50" charset="-128"/>
                <a:ea typeface="メイリオ" panose="020B0604030504040204" pitchFamily="50" charset="-128"/>
              </a:rPr>
              <a:t>ワイン城から望む</a:t>
            </a:r>
          </a:p>
        </p:txBody>
      </p:sp>
    </p:spTree>
    <p:extLst>
      <p:ext uri="{BB962C8B-B14F-4D97-AF65-F5344CB8AC3E}">
        <p14:creationId xmlns:p14="http://schemas.microsoft.com/office/powerpoint/2010/main" val="64567336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9219" y="2725619"/>
            <a:ext cx="6858002"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4">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07212" y="2390374"/>
            <a:ext cx="6875163" cy="209441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4">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3</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sp>
        <p:nvSpPr>
          <p:cNvPr id="8" name="タイトル 7"/>
          <p:cNvSpPr>
            <a:spLocks noGrp="1"/>
          </p:cNvSpPr>
          <p:nvPr>
            <p:ph type="title"/>
          </p:nvPr>
        </p:nvSpPr>
        <p:spPr>
          <a:xfrm>
            <a:off x="1644205" y="165966"/>
            <a:ext cx="5402943" cy="1325563"/>
          </a:xfrm>
        </p:spPr>
        <p:txBody>
          <a:bodyPr/>
          <a:lstStyle/>
          <a:p>
            <a:r>
              <a:rPr kumimoji="1" lang="ja-JP" altLang="en-US" b="1" dirty="0">
                <a:solidFill>
                  <a:srgbClr val="C00000"/>
                </a:solidFill>
                <a:latin typeface="+mn-ea"/>
                <a:ea typeface="+mn-ea"/>
              </a:rPr>
              <a:t>ここで自己紹介</a:t>
            </a: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68473" y="1725075"/>
            <a:ext cx="1579774" cy="1572753"/>
          </a:xfrm>
          <a:prstGeom prst="rect">
            <a:avLst/>
          </a:prstGeom>
          <a:effectLst>
            <a:outerShdw blurRad="50800" dist="38100" dir="2700000" sx="102000" sy="102000" algn="tl" rotWithShape="0">
              <a:prstClr val="black">
                <a:alpha val="35000"/>
              </a:prstClr>
            </a:outerShdw>
          </a:effectLst>
        </p:spPr>
      </p:pic>
      <p:sp>
        <p:nvSpPr>
          <p:cNvPr id="5" name="正方形/長方形 4"/>
          <p:cNvSpPr/>
          <p:nvPr/>
        </p:nvSpPr>
        <p:spPr>
          <a:xfrm>
            <a:off x="8002794" y="3779911"/>
            <a:ext cx="1219010" cy="369332"/>
          </a:xfrm>
          <a:prstGeom prst="rect">
            <a:avLst/>
          </a:prstGeom>
        </p:spPr>
        <p:txBody>
          <a:bodyPr wrap="square">
            <a:spAutoFit/>
          </a:bodyPr>
          <a:lstStyle/>
          <a:p>
            <a:r>
              <a:rPr lang="en-US" altLang="ja-JP" kern="100" dirty="0">
                <a:solidFill>
                  <a:srgbClr val="0070C0"/>
                </a:solidFill>
                <a:latin typeface="HGPｺﾞｼｯｸE" panose="020B0900000000000000" pitchFamily="50" charset="-128"/>
                <a:cs typeface="Times New Roman" panose="02020603050405020304" pitchFamily="18" charset="0"/>
              </a:rPr>
              <a:t>Facebook</a:t>
            </a:r>
            <a:endParaRPr lang="ja-JP" altLang="en-US" dirty="0"/>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002794" y="4149243"/>
            <a:ext cx="1158310" cy="115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p:cNvPicPr>
            <a:picLocks noChangeAspect="1"/>
          </p:cNvPicPr>
          <p:nvPr/>
        </p:nvPicPr>
        <p:blipFill>
          <a:blip r:embed="rId7"/>
          <a:stretch>
            <a:fillRect/>
          </a:stretch>
        </p:blipFill>
        <p:spPr>
          <a:xfrm>
            <a:off x="7768473" y="5113408"/>
            <a:ext cx="1659054" cy="388290"/>
          </a:xfrm>
          <a:prstGeom prst="rect">
            <a:avLst/>
          </a:prstGeom>
        </p:spPr>
      </p:pic>
      <p:sp>
        <p:nvSpPr>
          <p:cNvPr id="17" name="Rectangle 3"/>
          <p:cNvSpPr>
            <a:spLocks noChangeArrowheads="1"/>
          </p:cNvSpPr>
          <p:nvPr/>
        </p:nvSpPr>
        <p:spPr bwMode="auto">
          <a:xfrm>
            <a:off x="1360144" y="1545300"/>
            <a:ext cx="8569325" cy="415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buClr>
                <a:srgbClr val="3333CC"/>
              </a:buClr>
              <a:buFont typeface="Wingdings" panose="05000000000000000000" pitchFamily="2" charset="2"/>
              <a:buNone/>
            </a:pPr>
            <a:r>
              <a:rPr lang="en-US" altLang="ja-JP" sz="2000" b="1" dirty="0">
                <a:solidFill>
                  <a:srgbClr val="000000"/>
                </a:solidFill>
                <a:latin typeface="メイリオ" panose="020B0604030504040204" pitchFamily="50" charset="-128"/>
                <a:ea typeface="メイリオ" panose="020B0604030504040204" pitchFamily="50" charset="-128"/>
              </a:rPr>
              <a:t>1964</a:t>
            </a:r>
            <a:r>
              <a:rPr lang="ja-JP" altLang="en-US" sz="2000" b="1" dirty="0">
                <a:solidFill>
                  <a:srgbClr val="000000"/>
                </a:solidFill>
                <a:latin typeface="メイリオ" panose="020B0604030504040204" pitchFamily="50" charset="-128"/>
                <a:ea typeface="メイリオ" panose="020B0604030504040204" pitchFamily="50" charset="-128"/>
              </a:rPr>
              <a:t>年　　北海道十勝で生まれる</a:t>
            </a:r>
            <a:endParaRPr lang="en-US" altLang="ja-JP" sz="2000" b="1" dirty="0">
              <a:solidFill>
                <a:srgbClr val="00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en-US" altLang="ja-JP" sz="2000" b="1" dirty="0">
                <a:solidFill>
                  <a:srgbClr val="000000"/>
                </a:solidFill>
                <a:latin typeface="メイリオ" panose="020B0604030504040204" pitchFamily="50" charset="-128"/>
                <a:ea typeface="メイリオ" panose="020B0604030504040204" pitchFamily="50" charset="-128"/>
              </a:rPr>
              <a:t>1983</a:t>
            </a:r>
            <a:r>
              <a:rPr lang="ja-JP" altLang="en-US" sz="2000" b="1" dirty="0">
                <a:solidFill>
                  <a:srgbClr val="000000"/>
                </a:solidFill>
                <a:latin typeface="メイリオ" panose="020B0604030504040204" pitchFamily="50" charset="-128"/>
                <a:ea typeface="メイリオ" panose="020B0604030504040204" pitchFamily="50" charset="-128"/>
              </a:rPr>
              <a:t>年　　地元大学に進学</a:t>
            </a:r>
            <a:endParaRPr lang="en-US" altLang="ja-JP" sz="2000" b="1" dirty="0">
              <a:solidFill>
                <a:srgbClr val="00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ja-JP" altLang="en-US" sz="2000" b="1" dirty="0">
                <a:solidFill>
                  <a:srgbClr val="000000"/>
                </a:solidFill>
                <a:latin typeface="メイリオ" panose="020B0604030504040204" pitchFamily="50" charset="-128"/>
                <a:ea typeface="メイリオ" panose="020B0604030504040204" pitchFamily="50" charset="-128"/>
              </a:rPr>
              <a:t>　　　　　　</a:t>
            </a:r>
            <a:r>
              <a:rPr lang="ja-JP" altLang="en-US" sz="2000" b="1" dirty="0">
                <a:solidFill>
                  <a:srgbClr val="000099"/>
                </a:solidFill>
                <a:latin typeface="メイリオ" panose="020B0604030504040204" pitchFamily="50" charset="-128"/>
                <a:ea typeface="メイリオ" panose="020B0604030504040204" pitchFamily="50" charset="-128"/>
              </a:rPr>
              <a:t>農芸化学（食品化学）を専攻</a:t>
            </a:r>
            <a:endParaRPr lang="en-US" altLang="ja-JP" sz="2000" b="1" dirty="0">
              <a:solidFill>
                <a:srgbClr val="000099"/>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en-US" altLang="ja-JP" sz="2000" b="1" dirty="0">
                <a:solidFill>
                  <a:srgbClr val="000000"/>
                </a:solidFill>
                <a:latin typeface="メイリオ" panose="020B0604030504040204" pitchFamily="50" charset="-128"/>
                <a:ea typeface="メイリオ" panose="020B0604030504040204" pitchFamily="50" charset="-128"/>
              </a:rPr>
              <a:t>1987</a:t>
            </a:r>
            <a:r>
              <a:rPr lang="ja-JP" altLang="en-US" sz="2000" b="1" dirty="0">
                <a:solidFill>
                  <a:srgbClr val="000000"/>
                </a:solidFill>
                <a:latin typeface="メイリオ" panose="020B0604030504040204" pitchFamily="50" charset="-128"/>
                <a:ea typeface="メイリオ" panose="020B0604030504040204" pitchFamily="50" charset="-128"/>
              </a:rPr>
              <a:t>年　　池田町に奉職</a:t>
            </a:r>
            <a:endParaRPr lang="en-US" altLang="ja-JP" sz="2000" b="1" dirty="0">
              <a:solidFill>
                <a:srgbClr val="00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ja-JP" altLang="en-US" sz="2000" b="1" dirty="0">
                <a:solidFill>
                  <a:srgbClr val="000000"/>
                </a:solidFill>
                <a:latin typeface="メイリオ" panose="020B0604030504040204" pitchFamily="50" charset="-128"/>
                <a:ea typeface="メイリオ" panose="020B0604030504040204" pitchFamily="50" charset="-128"/>
              </a:rPr>
              <a:t>　　　　　　</a:t>
            </a:r>
            <a:r>
              <a:rPr lang="ja-JP" altLang="en-US" sz="2000" b="1" dirty="0">
                <a:solidFill>
                  <a:srgbClr val="FF0000"/>
                </a:solidFill>
                <a:latin typeface="メイリオ" panose="020B0604030504040204" pitchFamily="50" charset="-128"/>
                <a:ea typeface="メイリオ" panose="020B0604030504040204" pitchFamily="50" charset="-128"/>
              </a:rPr>
              <a:t>池田町ブドウ・ブドウ酒研究所</a:t>
            </a:r>
            <a:endParaRPr lang="en-US" altLang="ja-JP" sz="2000" b="1" dirty="0">
              <a:solidFill>
                <a:srgbClr val="FF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ja-JP" altLang="en-US" sz="2000" b="1" dirty="0">
                <a:solidFill>
                  <a:srgbClr val="000000"/>
                </a:solidFill>
                <a:latin typeface="メイリオ" panose="020B0604030504040204" pitchFamily="50" charset="-128"/>
                <a:ea typeface="メイリオ" panose="020B0604030504040204" pitchFamily="50" charset="-128"/>
              </a:rPr>
              <a:t>　　　　　　　製造課（</a:t>
            </a:r>
            <a:r>
              <a:rPr lang="en-US" altLang="ja-JP" sz="2000" b="1" dirty="0">
                <a:solidFill>
                  <a:srgbClr val="000000"/>
                </a:solidFill>
                <a:latin typeface="メイリオ" panose="020B0604030504040204" pitchFamily="50" charset="-128"/>
                <a:ea typeface="メイリオ" panose="020B0604030504040204" pitchFamily="50" charset="-128"/>
              </a:rPr>
              <a:t>16</a:t>
            </a:r>
            <a:r>
              <a:rPr lang="ja-JP" altLang="en-US" sz="2000" b="1" dirty="0">
                <a:solidFill>
                  <a:srgbClr val="000000"/>
                </a:solidFill>
                <a:latin typeface="メイリオ" panose="020B0604030504040204" pitchFamily="50" charset="-128"/>
                <a:ea typeface="メイリオ" panose="020B0604030504040204" pitchFamily="50" charset="-128"/>
              </a:rPr>
              <a:t>年）</a:t>
            </a:r>
            <a:r>
              <a:rPr lang="ja-JP" altLang="en-US" sz="2000" b="1" dirty="0">
                <a:solidFill>
                  <a:srgbClr val="C00000"/>
                </a:solidFill>
                <a:latin typeface="メイリオ" panose="020B0604030504040204" pitchFamily="50" charset="-128"/>
                <a:ea typeface="メイリオ" panose="020B0604030504040204" pitchFamily="50" charset="-128"/>
              </a:rPr>
              <a:t>＜ワイン醸造・研究＞</a:t>
            </a:r>
            <a:endParaRPr lang="en-US" altLang="ja-JP" sz="2000" b="1" dirty="0">
              <a:solidFill>
                <a:srgbClr val="C0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ja-JP" altLang="en-US" sz="2000" b="1" dirty="0">
                <a:solidFill>
                  <a:srgbClr val="000000"/>
                </a:solidFill>
                <a:latin typeface="メイリオ" panose="020B0604030504040204" pitchFamily="50" charset="-128"/>
                <a:ea typeface="メイリオ" panose="020B0604030504040204" pitchFamily="50" charset="-128"/>
              </a:rPr>
              <a:t>　　　　　　　管理課（１年）</a:t>
            </a:r>
            <a:endParaRPr lang="en-US" altLang="ja-JP" sz="2000" b="1" dirty="0">
              <a:solidFill>
                <a:srgbClr val="00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ja-JP" altLang="en-US" sz="2000" b="1" dirty="0">
                <a:solidFill>
                  <a:srgbClr val="000000"/>
                </a:solidFill>
                <a:latin typeface="メイリオ" panose="020B0604030504040204" pitchFamily="50" charset="-128"/>
                <a:ea typeface="メイリオ" panose="020B0604030504040204" pitchFamily="50" charset="-128"/>
              </a:rPr>
              <a:t>　　　　　　　営業課（６年）</a:t>
            </a:r>
            <a:r>
              <a:rPr lang="ja-JP" altLang="en-US" sz="2000" b="1" dirty="0">
                <a:solidFill>
                  <a:srgbClr val="C00000"/>
                </a:solidFill>
                <a:latin typeface="メイリオ" panose="020B0604030504040204" pitchFamily="50" charset="-128"/>
                <a:ea typeface="メイリオ" panose="020B0604030504040204" pitchFamily="50" charset="-128"/>
              </a:rPr>
              <a:t>＜販売＞</a:t>
            </a:r>
            <a:endParaRPr lang="en-US" altLang="ja-JP" sz="2000" b="1" dirty="0">
              <a:solidFill>
                <a:srgbClr val="C0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ja-JP" altLang="en-US" sz="2000" b="1" dirty="0">
                <a:solidFill>
                  <a:srgbClr val="000000"/>
                </a:solidFill>
                <a:latin typeface="メイリオ" panose="020B0604030504040204" pitchFamily="50" charset="-128"/>
                <a:ea typeface="メイリオ" panose="020B0604030504040204" pitchFamily="50" charset="-128"/>
              </a:rPr>
              <a:t>　　　　　　役場総務課・企画財政課（４年）</a:t>
            </a:r>
            <a:endParaRPr lang="en-US" altLang="ja-JP" sz="2000" b="1" dirty="0">
              <a:solidFill>
                <a:srgbClr val="00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ja-JP" altLang="en-US" sz="2000" b="1" dirty="0">
                <a:solidFill>
                  <a:srgbClr val="000000"/>
                </a:solidFill>
                <a:latin typeface="メイリオ" panose="020B0604030504040204" pitchFamily="50" charset="-128"/>
                <a:ea typeface="メイリオ" panose="020B0604030504040204" pitchFamily="50" charset="-128"/>
              </a:rPr>
              <a:t>　　　　　　　</a:t>
            </a:r>
            <a:r>
              <a:rPr lang="ja-JP" altLang="en-US" sz="2000" b="1" dirty="0">
                <a:solidFill>
                  <a:srgbClr val="C00000"/>
                </a:solidFill>
                <a:latin typeface="メイリオ" panose="020B0604030504040204" pitchFamily="50" charset="-128"/>
                <a:ea typeface="メイリオ" panose="020B0604030504040204" pitchFamily="50" charset="-128"/>
              </a:rPr>
              <a:t>＜危機管理・入札制度改革・訴訟事務＞</a:t>
            </a:r>
            <a:endParaRPr lang="en-US" altLang="ja-JP" sz="2000" b="1" dirty="0">
              <a:solidFill>
                <a:srgbClr val="C0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ja-JP" altLang="en-US" sz="2000" b="1" dirty="0">
                <a:solidFill>
                  <a:srgbClr val="000000"/>
                </a:solidFill>
                <a:latin typeface="メイリオ" panose="020B0604030504040204" pitchFamily="50" charset="-128"/>
                <a:ea typeface="メイリオ" panose="020B0604030504040204" pitchFamily="50" charset="-128"/>
              </a:rPr>
              <a:t>　　　　　　池田町ブドウ・ブドウ酒研究所</a:t>
            </a:r>
            <a:endParaRPr lang="en-US" altLang="ja-JP" sz="2000" b="1" dirty="0">
              <a:solidFill>
                <a:srgbClr val="00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ja-JP" altLang="en-US" sz="2000" b="1" dirty="0">
                <a:solidFill>
                  <a:srgbClr val="000000"/>
                </a:solidFill>
                <a:latin typeface="メイリオ" panose="020B0604030504040204" pitchFamily="50" charset="-128"/>
                <a:ea typeface="メイリオ" panose="020B0604030504040204" pitchFamily="50" charset="-128"/>
              </a:rPr>
              <a:t>　　　　　　　営業課長（１年）、所長（</a:t>
            </a:r>
            <a:r>
              <a:rPr lang="en-US" altLang="ja-JP" sz="2000" b="1" dirty="0">
                <a:solidFill>
                  <a:srgbClr val="000000"/>
                </a:solidFill>
                <a:latin typeface="メイリオ" panose="020B0604030504040204" pitchFamily="50" charset="-128"/>
                <a:ea typeface="メイリオ" panose="020B0604030504040204" pitchFamily="50" charset="-128"/>
              </a:rPr>
              <a:t>5.5</a:t>
            </a:r>
            <a:r>
              <a:rPr lang="ja-JP" altLang="en-US" sz="2000" b="1" dirty="0">
                <a:solidFill>
                  <a:srgbClr val="000000"/>
                </a:solidFill>
                <a:latin typeface="メイリオ" panose="020B0604030504040204" pitchFamily="50" charset="-128"/>
                <a:ea typeface="メイリオ" panose="020B0604030504040204" pitchFamily="50" charset="-128"/>
              </a:rPr>
              <a:t>年）</a:t>
            </a:r>
            <a:endParaRPr lang="en-US" altLang="ja-JP" sz="2000" b="1" dirty="0">
              <a:solidFill>
                <a:srgbClr val="00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en-US" altLang="ja-JP" sz="2000" b="1" dirty="0">
                <a:solidFill>
                  <a:srgbClr val="000000"/>
                </a:solidFill>
                <a:latin typeface="メイリオ" panose="020B0604030504040204" pitchFamily="50" charset="-128"/>
                <a:ea typeface="メイリオ" panose="020B0604030504040204" pitchFamily="50" charset="-128"/>
              </a:rPr>
              <a:t>2020</a:t>
            </a:r>
            <a:r>
              <a:rPr lang="ja-JP" altLang="en-US" sz="2000" b="1" dirty="0">
                <a:solidFill>
                  <a:srgbClr val="000000"/>
                </a:solidFill>
                <a:latin typeface="メイリオ" panose="020B0604030504040204" pitchFamily="50" charset="-128"/>
                <a:ea typeface="メイリオ" panose="020B0604030504040204" pitchFamily="50" charset="-128"/>
              </a:rPr>
              <a:t>年　　</a:t>
            </a:r>
            <a:r>
              <a:rPr lang="ja-JP" altLang="en-US" sz="2000" b="1" dirty="0">
                <a:solidFill>
                  <a:srgbClr val="FF0000"/>
                </a:solidFill>
                <a:latin typeface="メイリオ" panose="020B0604030504040204" pitchFamily="50" charset="-128"/>
                <a:ea typeface="メイリオ" panose="020B0604030504040204" pitchFamily="50" charset="-128"/>
              </a:rPr>
              <a:t>池田町長に就任</a:t>
            </a:r>
            <a:endParaRPr lang="en-US" altLang="ja-JP" sz="2000" b="1" dirty="0">
              <a:solidFill>
                <a:srgbClr val="FF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ja-JP" altLang="en-US" sz="2000" b="1" dirty="0">
                <a:solidFill>
                  <a:srgbClr val="FF0000"/>
                </a:solidFill>
                <a:latin typeface="メイリオ" panose="020B0604030504040204" pitchFamily="50" charset="-128"/>
                <a:ea typeface="メイリオ" panose="020B0604030504040204" pitchFamily="50" charset="-128"/>
              </a:rPr>
              <a:t>　　　　　　</a:t>
            </a:r>
            <a:r>
              <a:rPr lang="ja-JP" altLang="en-US" sz="2000" b="1" dirty="0">
                <a:solidFill>
                  <a:srgbClr val="000099"/>
                </a:solidFill>
                <a:latin typeface="メイリオ" panose="020B0604030504040204" pitchFamily="50" charset="-128"/>
                <a:ea typeface="メイリオ" panose="020B0604030504040204" pitchFamily="50" charset="-128"/>
              </a:rPr>
              <a:t>日本ワイナリー協会理事・道産ワイン懇談会会長</a:t>
            </a:r>
            <a:r>
              <a:rPr lang="ja-JP" altLang="en-US" sz="2000" b="1" dirty="0">
                <a:solidFill>
                  <a:srgbClr val="000000"/>
                </a:solidFill>
                <a:latin typeface="メイリオ" panose="020B0604030504040204" pitchFamily="50" charset="-128"/>
                <a:ea typeface="メイリオ" panose="020B0604030504040204" pitchFamily="50" charset="-128"/>
              </a:rPr>
              <a:t>　</a:t>
            </a:r>
            <a:r>
              <a:rPr lang="ja-JP" altLang="de-DE" sz="2000" b="1" dirty="0">
                <a:solidFill>
                  <a:srgbClr val="000000"/>
                </a:solidFill>
                <a:latin typeface="メイリオ" panose="020B0604030504040204" pitchFamily="50" charset="-128"/>
                <a:ea typeface="メイリオ" panose="020B0604030504040204" pitchFamily="50" charset="-128"/>
              </a:rPr>
              <a:t>　　　　　</a:t>
            </a:r>
          </a:p>
          <a:p>
            <a:pPr eaLnBrk="1" hangingPunct="1">
              <a:buClr>
                <a:srgbClr val="3333CC"/>
              </a:buClr>
              <a:buFont typeface="Wingdings" panose="05000000000000000000" pitchFamily="2" charset="2"/>
              <a:buNone/>
            </a:pPr>
            <a:r>
              <a:rPr lang="ja-JP" altLang="de-DE" sz="2000" b="1" dirty="0">
                <a:solidFill>
                  <a:srgbClr val="000000"/>
                </a:solidFill>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230798091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9219" y="2725619"/>
            <a:ext cx="6858002"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4">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08262" y="2374261"/>
            <a:ext cx="6881209" cy="2086272"/>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4">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941302" y="6356351"/>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4</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sp>
        <p:nvSpPr>
          <p:cNvPr id="8" name="タイトル 7"/>
          <p:cNvSpPr>
            <a:spLocks noGrp="1"/>
          </p:cNvSpPr>
          <p:nvPr>
            <p:ph type="title"/>
          </p:nvPr>
        </p:nvSpPr>
        <p:spPr>
          <a:xfrm>
            <a:off x="1644205" y="165966"/>
            <a:ext cx="5402943" cy="1325563"/>
          </a:xfrm>
        </p:spPr>
        <p:txBody>
          <a:bodyPr/>
          <a:lstStyle/>
          <a:p>
            <a:r>
              <a:rPr kumimoji="1" lang="ja-JP" altLang="en-US" b="1" dirty="0">
                <a:solidFill>
                  <a:srgbClr val="C00000"/>
                </a:solidFill>
                <a:latin typeface="+mn-ea"/>
                <a:ea typeface="+mn-ea"/>
              </a:rPr>
              <a:t>苦境からのスタート</a:t>
            </a: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descr="十勝沖地震の写真"/>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67198" y="1869179"/>
            <a:ext cx="2890969" cy="4184003"/>
          </a:xfrm>
          <a:prstGeom prst="rect">
            <a:avLst/>
          </a:prstGeom>
          <a:noFill/>
          <a:ln>
            <a:noFill/>
          </a:ln>
          <a:effectLst>
            <a:outerShdw blurRad="50800" dist="38100" algn="l" rotWithShape="0">
              <a:prstClr val="black">
                <a:alpha val="40000"/>
              </a:prst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6"/>
          <p:cNvSpPr>
            <a:spLocks noChangeArrowheads="1"/>
          </p:cNvSpPr>
          <p:nvPr/>
        </p:nvSpPr>
        <p:spPr bwMode="auto">
          <a:xfrm>
            <a:off x="2168902" y="1842745"/>
            <a:ext cx="7772400" cy="357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buClr>
                <a:srgbClr val="3333CC"/>
              </a:buClr>
              <a:buFont typeface="Wingdings" panose="05000000000000000000" pitchFamily="2" charset="2"/>
              <a:buNone/>
            </a:pPr>
            <a:r>
              <a:rPr lang="en-US" altLang="ja-JP" sz="2000" b="1" dirty="0">
                <a:solidFill>
                  <a:srgbClr val="000000"/>
                </a:solidFill>
                <a:latin typeface="メイリオ" panose="020B0604030504040204" pitchFamily="50" charset="-128"/>
                <a:ea typeface="メイリオ" panose="020B0604030504040204" pitchFamily="50" charset="-128"/>
              </a:rPr>
              <a:t>1952</a:t>
            </a:r>
            <a:r>
              <a:rPr lang="ja-JP" altLang="en-US" sz="2000" b="1" dirty="0">
                <a:solidFill>
                  <a:srgbClr val="000000"/>
                </a:solidFill>
                <a:latin typeface="メイリオ" panose="020B0604030504040204" pitchFamily="50" charset="-128"/>
                <a:ea typeface="メイリオ" panose="020B0604030504040204" pitchFamily="50" charset="-128"/>
              </a:rPr>
              <a:t>年　第一次十勝沖地震</a:t>
            </a:r>
          </a:p>
          <a:p>
            <a:pPr eaLnBrk="1" hangingPunct="1">
              <a:buClr>
                <a:srgbClr val="3333CC"/>
              </a:buClr>
              <a:buFont typeface="Wingdings" panose="05000000000000000000" pitchFamily="2" charset="2"/>
              <a:buNone/>
            </a:pPr>
            <a:r>
              <a:rPr lang="en-US" altLang="ja-JP" sz="2000" b="1" dirty="0">
                <a:solidFill>
                  <a:srgbClr val="000000"/>
                </a:solidFill>
                <a:latin typeface="メイリオ" panose="020B0604030504040204" pitchFamily="50" charset="-128"/>
                <a:ea typeface="メイリオ" panose="020B0604030504040204" pitchFamily="50" charset="-128"/>
              </a:rPr>
              <a:t>1953</a:t>
            </a:r>
            <a:r>
              <a:rPr lang="ja-JP" altLang="en-US" sz="2000" b="1" dirty="0">
                <a:solidFill>
                  <a:srgbClr val="000000"/>
                </a:solidFill>
                <a:latin typeface="メイリオ" panose="020B0604030504040204" pitchFamily="50" charset="-128"/>
                <a:ea typeface="メイリオ" panose="020B0604030504040204" pitchFamily="50" charset="-128"/>
              </a:rPr>
              <a:t>年～</a:t>
            </a:r>
            <a:r>
              <a:rPr lang="en-US" altLang="ja-JP" sz="2000" b="1" dirty="0">
                <a:solidFill>
                  <a:srgbClr val="000000"/>
                </a:solidFill>
                <a:latin typeface="メイリオ" panose="020B0604030504040204" pitchFamily="50" charset="-128"/>
                <a:ea typeface="メイリオ" panose="020B0604030504040204" pitchFamily="50" charset="-128"/>
              </a:rPr>
              <a:t>54</a:t>
            </a:r>
            <a:r>
              <a:rPr lang="ja-JP" altLang="en-US" sz="2000" b="1" dirty="0">
                <a:solidFill>
                  <a:srgbClr val="000000"/>
                </a:solidFill>
                <a:latin typeface="メイリオ" panose="020B0604030504040204" pitchFamily="50" charset="-128"/>
                <a:ea typeface="メイリオ" panose="020B0604030504040204" pitchFamily="50" charset="-128"/>
              </a:rPr>
              <a:t>年　冷害・凶作</a:t>
            </a:r>
          </a:p>
          <a:p>
            <a:pPr eaLnBrk="1" hangingPunct="1">
              <a:buClr>
                <a:srgbClr val="3333CC"/>
              </a:buClr>
              <a:buFont typeface="Wingdings" panose="05000000000000000000" pitchFamily="2" charset="2"/>
              <a:buNone/>
            </a:pPr>
            <a:r>
              <a:rPr lang="en-US" altLang="ja-JP" sz="2000" b="1" dirty="0">
                <a:solidFill>
                  <a:srgbClr val="000000"/>
                </a:solidFill>
                <a:latin typeface="メイリオ" panose="020B0604030504040204" pitchFamily="50" charset="-128"/>
                <a:ea typeface="メイリオ" panose="020B0604030504040204" pitchFamily="50" charset="-128"/>
              </a:rPr>
              <a:t>1956</a:t>
            </a:r>
            <a:r>
              <a:rPr lang="ja-JP" altLang="en-US" sz="2000" b="1" dirty="0">
                <a:solidFill>
                  <a:srgbClr val="000000"/>
                </a:solidFill>
                <a:latin typeface="メイリオ" panose="020B0604030504040204" pitchFamily="50" charset="-128"/>
                <a:ea typeface="メイリオ" panose="020B0604030504040204" pitchFamily="50" charset="-128"/>
              </a:rPr>
              <a:t>年　赤字再建団体の指定</a:t>
            </a:r>
          </a:p>
          <a:p>
            <a:pPr eaLnBrk="1" hangingPunct="1">
              <a:buClr>
                <a:srgbClr val="3333CC"/>
              </a:buClr>
              <a:buFont typeface="Wingdings" panose="05000000000000000000" pitchFamily="2" charset="2"/>
              <a:buNone/>
            </a:pPr>
            <a:r>
              <a:rPr lang="ja-JP" altLang="de-DE" sz="2000" b="1" dirty="0">
                <a:solidFill>
                  <a:srgbClr val="000000"/>
                </a:solidFill>
                <a:latin typeface="メイリオ" panose="020B0604030504040204" pitchFamily="50" charset="-128"/>
                <a:ea typeface="メイリオ" panose="020B0604030504040204" pitchFamily="50" charset="-128"/>
              </a:rPr>
              <a:t>195</a:t>
            </a:r>
            <a:r>
              <a:rPr lang="en-US" altLang="ja-JP" sz="2000" b="1" dirty="0">
                <a:solidFill>
                  <a:srgbClr val="000000"/>
                </a:solidFill>
                <a:latin typeface="メイリオ" panose="020B0604030504040204" pitchFamily="50" charset="-128"/>
                <a:ea typeface="メイリオ" panose="020B0604030504040204" pitchFamily="50" charset="-128"/>
              </a:rPr>
              <a:t>7</a:t>
            </a:r>
            <a:r>
              <a:rPr lang="ja-JP" altLang="de-DE" sz="2000" b="1" dirty="0">
                <a:solidFill>
                  <a:srgbClr val="000000"/>
                </a:solidFill>
                <a:latin typeface="メイリオ" panose="020B0604030504040204" pitchFamily="50" charset="-128"/>
                <a:ea typeface="メイリオ" panose="020B0604030504040204" pitchFamily="50" charset="-128"/>
              </a:rPr>
              <a:t>年　</a:t>
            </a:r>
            <a:r>
              <a:rPr lang="ja-JP" altLang="en-US" sz="2000" b="1" dirty="0">
                <a:solidFill>
                  <a:srgbClr val="000000"/>
                </a:solidFill>
                <a:latin typeface="メイリオ" panose="020B0604030504040204" pitchFamily="50" charset="-128"/>
                <a:ea typeface="メイリオ" panose="020B0604030504040204" pitchFamily="50" charset="-128"/>
              </a:rPr>
              <a:t>丸谷金保町長誕生</a:t>
            </a:r>
            <a:endParaRPr lang="en-US" altLang="ja-JP" sz="2000" b="1" dirty="0">
              <a:solidFill>
                <a:srgbClr val="00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ja-JP" altLang="de-DE" sz="2000" b="1" dirty="0">
                <a:solidFill>
                  <a:srgbClr val="FF0000"/>
                </a:solidFill>
                <a:latin typeface="メイリオ" panose="020B0604030504040204" pitchFamily="50" charset="-128"/>
                <a:ea typeface="メイリオ" panose="020B0604030504040204" pitchFamily="50" charset="-128"/>
              </a:rPr>
              <a:t>＜この苦境をどう脱却するか＞</a:t>
            </a:r>
          </a:p>
        </p:txBody>
      </p:sp>
      <p:sp>
        <p:nvSpPr>
          <p:cNvPr id="16" name="Rectangle 18"/>
          <p:cNvSpPr>
            <a:spLocks noChangeArrowheads="1"/>
          </p:cNvSpPr>
          <p:nvPr/>
        </p:nvSpPr>
        <p:spPr bwMode="auto">
          <a:xfrm>
            <a:off x="7567198" y="6111348"/>
            <a:ext cx="281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00" b="1" dirty="0">
                <a:solidFill>
                  <a:schemeClr val="accent6">
                    <a:lumMod val="50000"/>
                  </a:schemeClr>
                </a:solidFill>
                <a:latin typeface="メイリオ" panose="020B0604030504040204" pitchFamily="50" charset="-128"/>
                <a:ea typeface="メイリオ" panose="020B0604030504040204" pitchFamily="50" charset="-128"/>
              </a:rPr>
              <a:t>十勝沖地震での被害を受けた建物</a:t>
            </a:r>
          </a:p>
        </p:txBody>
      </p:sp>
      <p:sp>
        <p:nvSpPr>
          <p:cNvPr id="17" name="Rectangle 20"/>
          <p:cNvSpPr>
            <a:spLocks noChangeArrowheads="1"/>
          </p:cNvSpPr>
          <p:nvPr/>
        </p:nvSpPr>
        <p:spPr bwMode="auto">
          <a:xfrm>
            <a:off x="1734673" y="4978400"/>
            <a:ext cx="491161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800" b="1" dirty="0">
                <a:solidFill>
                  <a:srgbClr val="3333CC"/>
                </a:solidFill>
                <a:latin typeface="メイリオ" panose="020B0604030504040204" pitchFamily="50" charset="-128"/>
                <a:ea typeface="メイリオ" panose="020B0604030504040204" pitchFamily="50" charset="-128"/>
              </a:rPr>
              <a:t>「冬の厳しい池田だが山野に育つならブドウ栽</a:t>
            </a:r>
            <a:endParaRPr lang="en-US" altLang="ja-JP" sz="1800" b="1" dirty="0">
              <a:solidFill>
                <a:srgbClr val="3333CC"/>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1800" b="1" dirty="0">
                <a:solidFill>
                  <a:srgbClr val="3333CC"/>
                </a:solidFill>
                <a:latin typeface="メイリオ" panose="020B0604030504040204" pitchFamily="50" charset="-128"/>
                <a:ea typeface="メイリオ" panose="020B0604030504040204" pitchFamily="50" charset="-128"/>
              </a:rPr>
              <a:t>培が出来るはず。農業所得のアップに繋がり、</a:t>
            </a:r>
            <a:endParaRPr lang="en-US" altLang="ja-JP" sz="1800" b="1" dirty="0">
              <a:solidFill>
                <a:srgbClr val="3333CC"/>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1800" b="1" dirty="0">
                <a:solidFill>
                  <a:srgbClr val="3333CC"/>
                </a:solidFill>
                <a:latin typeface="メイリオ" panose="020B0604030504040204" pitchFamily="50" charset="-128"/>
                <a:ea typeface="メイリオ" panose="020B0604030504040204" pitchFamily="50" charset="-128"/>
              </a:rPr>
              <a:t>町内に多い未利用の傾斜地も活用できる」</a:t>
            </a:r>
          </a:p>
        </p:txBody>
      </p:sp>
      <p:sp>
        <p:nvSpPr>
          <p:cNvPr id="18" name="Oval 24"/>
          <p:cNvSpPr>
            <a:spLocks noChangeArrowheads="1"/>
          </p:cNvSpPr>
          <p:nvPr/>
        </p:nvSpPr>
        <p:spPr bwMode="auto">
          <a:xfrm>
            <a:off x="2981335" y="4155959"/>
            <a:ext cx="2282678" cy="646833"/>
          </a:xfrm>
          <a:prstGeom prst="ellipse">
            <a:avLst/>
          </a:prstGeom>
          <a:solidFill>
            <a:srgbClr val="92D050"/>
          </a:solidFill>
          <a:ln w="12700">
            <a:noFill/>
            <a:round/>
            <a:headEnd type="none" w="sm" len="sm"/>
            <a:tailEnd type="none" w="sm" len="sm"/>
          </a:ln>
          <a:effectLst/>
        </p:spPr>
        <p:txBody>
          <a:bodyPr wrap="none" anchor="ctr"/>
          <a:lstStyle/>
          <a:p>
            <a:pPr algn="ctr" eaLnBrk="1" hangingPunct="1">
              <a:defRPr/>
            </a:pPr>
            <a:r>
              <a:rPr lang="ja-JP" altLang="en-US" sz="2000" b="1" dirty="0">
                <a:solidFill>
                  <a:srgbClr val="000000"/>
                </a:solidFill>
                <a:latin typeface="メイリオ" panose="020B0604030504040204" pitchFamily="50" charset="-128"/>
                <a:ea typeface="メイリオ" panose="020B0604030504040204" pitchFamily="50" charset="-128"/>
              </a:rPr>
              <a:t>ブドウ栽培</a:t>
            </a:r>
          </a:p>
        </p:txBody>
      </p:sp>
      <p:sp>
        <p:nvSpPr>
          <p:cNvPr id="19" name="Rectangle 22"/>
          <p:cNvSpPr>
            <a:spLocks noChangeArrowheads="1"/>
          </p:cNvSpPr>
          <p:nvPr/>
        </p:nvSpPr>
        <p:spPr bwMode="auto">
          <a:xfrm>
            <a:off x="3590849" y="3445217"/>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800" b="1" dirty="0">
                <a:solidFill>
                  <a:srgbClr val="000000"/>
                </a:solidFill>
              </a:rPr>
              <a:t>↓</a:t>
            </a:r>
          </a:p>
        </p:txBody>
      </p:sp>
      <p:sp>
        <p:nvSpPr>
          <p:cNvPr id="9" name="角丸四角形 8"/>
          <p:cNvSpPr/>
          <p:nvPr/>
        </p:nvSpPr>
        <p:spPr>
          <a:xfrm>
            <a:off x="7785106" y="202213"/>
            <a:ext cx="2721377" cy="128931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04657" y="195573"/>
            <a:ext cx="2425335" cy="1273301"/>
          </a:xfrm>
          <a:prstGeom prst="rect">
            <a:avLst/>
          </a:prstGeom>
        </p:spPr>
      </p:pic>
      <p:sp>
        <p:nvSpPr>
          <p:cNvPr id="7" name="正方形/長方形 6"/>
          <p:cNvSpPr/>
          <p:nvPr/>
        </p:nvSpPr>
        <p:spPr>
          <a:xfrm>
            <a:off x="8501733" y="646057"/>
            <a:ext cx="2088810" cy="582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FF0000"/>
                </a:solidFill>
                <a:latin typeface="HG創英角ｺﾞｼｯｸUB" panose="020B0909000000000000" pitchFamily="49" charset="-128"/>
                <a:ea typeface="HG創英角ｺﾞｼｯｸUB" panose="020B0909000000000000" pitchFamily="49" charset="-128"/>
                <a:cs typeface="Aharoni" panose="02010803020104030203" pitchFamily="2" charset="-79"/>
              </a:rPr>
              <a:t>歴史編</a:t>
            </a:r>
          </a:p>
        </p:txBody>
      </p:sp>
    </p:spTree>
    <p:extLst>
      <p:ext uri="{BB962C8B-B14F-4D97-AF65-F5344CB8AC3E}">
        <p14:creationId xmlns:p14="http://schemas.microsoft.com/office/powerpoint/2010/main" val="8998095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9219" y="2725619"/>
            <a:ext cx="6858002"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4">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87636" y="2453634"/>
            <a:ext cx="6858006" cy="1950727"/>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4">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5</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sp>
        <p:nvSpPr>
          <p:cNvPr id="8" name="タイトル 7"/>
          <p:cNvSpPr>
            <a:spLocks noGrp="1"/>
          </p:cNvSpPr>
          <p:nvPr>
            <p:ph type="title"/>
          </p:nvPr>
        </p:nvSpPr>
        <p:spPr>
          <a:xfrm>
            <a:off x="1644205" y="165966"/>
            <a:ext cx="5402943" cy="1325563"/>
          </a:xfrm>
        </p:spPr>
        <p:txBody>
          <a:bodyPr/>
          <a:lstStyle/>
          <a:p>
            <a:r>
              <a:rPr kumimoji="1" lang="ja-JP" altLang="en-US" b="1" dirty="0">
                <a:solidFill>
                  <a:srgbClr val="C00000"/>
                </a:solidFill>
                <a:latin typeface="+mn-ea"/>
                <a:ea typeface="+mn-ea"/>
              </a:rPr>
              <a:t>挑戦のはじまり</a:t>
            </a: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3"/>
          <p:cNvSpPr>
            <a:spLocks noChangeArrowheads="1"/>
          </p:cNvSpPr>
          <p:nvPr/>
        </p:nvSpPr>
        <p:spPr bwMode="auto">
          <a:xfrm>
            <a:off x="1328379" y="2010280"/>
            <a:ext cx="8569325" cy="336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buClr>
                <a:srgbClr val="3333CC"/>
              </a:buClr>
              <a:buFont typeface="Wingdings" panose="05000000000000000000" pitchFamily="2" charset="2"/>
              <a:buNone/>
            </a:pPr>
            <a:r>
              <a:rPr lang="en-US" altLang="ja-JP" sz="2000" b="1" dirty="0">
                <a:solidFill>
                  <a:srgbClr val="000000"/>
                </a:solidFill>
                <a:latin typeface="メイリオ" panose="020B0604030504040204" pitchFamily="50" charset="-128"/>
                <a:ea typeface="メイリオ" panose="020B0604030504040204" pitchFamily="50" charset="-128"/>
              </a:rPr>
              <a:t>1959</a:t>
            </a:r>
            <a:r>
              <a:rPr lang="ja-JP" altLang="en-US" sz="2000" b="1" dirty="0">
                <a:solidFill>
                  <a:srgbClr val="000000"/>
                </a:solidFill>
                <a:latin typeface="メイリオ" panose="020B0604030504040204" pitchFamily="50" charset="-128"/>
                <a:ea typeface="メイリオ" panose="020B0604030504040204" pitchFamily="50" charset="-128"/>
              </a:rPr>
              <a:t>年　赤字再建団体からの脱却</a:t>
            </a:r>
          </a:p>
          <a:p>
            <a:pPr eaLnBrk="1" hangingPunct="1">
              <a:buClr>
                <a:srgbClr val="3333CC"/>
              </a:buClr>
              <a:buFont typeface="Wingdings" panose="05000000000000000000" pitchFamily="2" charset="2"/>
              <a:buNone/>
            </a:pPr>
            <a:r>
              <a:rPr lang="en-US" altLang="ja-JP" sz="2000" b="1" dirty="0">
                <a:solidFill>
                  <a:srgbClr val="FF0000"/>
                </a:solidFill>
                <a:latin typeface="メイリオ" panose="020B0604030504040204" pitchFamily="50" charset="-128"/>
                <a:ea typeface="メイリオ" panose="020B0604030504040204" pitchFamily="50" charset="-128"/>
              </a:rPr>
              <a:t>1960</a:t>
            </a:r>
            <a:r>
              <a:rPr lang="ja-JP" altLang="de-DE" sz="2000" b="1" dirty="0">
                <a:solidFill>
                  <a:srgbClr val="FF0000"/>
                </a:solidFill>
                <a:latin typeface="メイリオ" panose="020B0604030504040204" pitchFamily="50" charset="-128"/>
                <a:ea typeface="メイリオ" panose="020B0604030504040204" pitchFamily="50" charset="-128"/>
              </a:rPr>
              <a:t>年　ブドウ愛好会の結成</a:t>
            </a:r>
            <a:endParaRPr lang="en-US" altLang="ja-JP" sz="2000" b="1" dirty="0">
              <a:solidFill>
                <a:srgbClr val="FF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ja-JP" altLang="en-US" sz="2000" b="1" dirty="0">
                <a:solidFill>
                  <a:srgbClr val="000000"/>
                </a:solidFill>
                <a:latin typeface="メイリオ" panose="020B0604030504040204" pitchFamily="50" charset="-128"/>
                <a:ea typeface="メイリオ" panose="020B0604030504040204" pitchFamily="50" charset="-128"/>
              </a:rPr>
              <a:t>　　　　  新農村建設５ヵ年計画に着手</a:t>
            </a:r>
            <a:endParaRPr lang="ja-JP" altLang="de-DE" sz="2000" b="1" dirty="0">
              <a:solidFill>
                <a:srgbClr val="00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ja-JP" altLang="de-DE" sz="2000" b="1" dirty="0">
                <a:solidFill>
                  <a:srgbClr val="000000"/>
                </a:solidFill>
                <a:latin typeface="メイリオ" panose="020B0604030504040204" pitchFamily="50" charset="-128"/>
                <a:ea typeface="メイリオ" panose="020B0604030504040204" pitchFamily="50" charset="-128"/>
              </a:rPr>
              <a:t>1961年　ブドウ苗木を初導入</a:t>
            </a:r>
          </a:p>
          <a:p>
            <a:pPr eaLnBrk="1" hangingPunct="1">
              <a:buClr>
                <a:srgbClr val="3333CC"/>
              </a:buClr>
              <a:buFont typeface="Wingdings" panose="05000000000000000000" pitchFamily="2" charset="2"/>
              <a:buNone/>
            </a:pPr>
            <a:r>
              <a:rPr lang="de-DE" altLang="ja-JP" sz="2000" b="1" dirty="0">
                <a:solidFill>
                  <a:srgbClr val="000000"/>
                </a:solidFill>
                <a:latin typeface="メイリオ" panose="020B0604030504040204" pitchFamily="50" charset="-128"/>
                <a:ea typeface="メイリオ" panose="020B0604030504040204" pitchFamily="50" charset="-128"/>
              </a:rPr>
              <a:t>1962</a:t>
            </a:r>
            <a:r>
              <a:rPr lang="ja-JP" altLang="de-DE" sz="2000" b="1" dirty="0">
                <a:solidFill>
                  <a:srgbClr val="000000"/>
                </a:solidFill>
                <a:latin typeface="メイリオ" panose="020B0604030504040204" pitchFamily="50" charset="-128"/>
                <a:ea typeface="メイリオ" panose="020B0604030504040204" pitchFamily="50" charset="-128"/>
              </a:rPr>
              <a:t>年　池田町農産物加工研究所設立</a:t>
            </a:r>
          </a:p>
          <a:p>
            <a:pPr eaLnBrk="1" hangingPunct="1">
              <a:buClr>
                <a:srgbClr val="3333CC"/>
              </a:buClr>
              <a:buFont typeface="Wingdings" panose="05000000000000000000" pitchFamily="2" charset="2"/>
              <a:buNone/>
            </a:pPr>
            <a:r>
              <a:rPr lang="ja-JP" altLang="de-DE" sz="2000" b="1" dirty="0">
                <a:solidFill>
                  <a:srgbClr val="FF0000"/>
                </a:solidFill>
                <a:latin typeface="メイリオ" panose="020B0604030504040204" pitchFamily="50" charset="-128"/>
                <a:ea typeface="メイリオ" panose="020B0604030504040204" pitchFamily="50" charset="-128"/>
              </a:rPr>
              <a:t>1963年　果実酒類試験製造免許取得</a:t>
            </a:r>
          </a:p>
          <a:p>
            <a:pPr eaLnBrk="1" hangingPunct="1">
              <a:buClr>
                <a:srgbClr val="3333CC"/>
              </a:buClr>
              <a:buFont typeface="Wingdings" panose="05000000000000000000" pitchFamily="2" charset="2"/>
              <a:buNone/>
            </a:pPr>
            <a:r>
              <a:rPr lang="ja-JP" altLang="de-DE" sz="2000" b="1" dirty="0">
                <a:solidFill>
                  <a:srgbClr val="000000"/>
                </a:solidFill>
                <a:latin typeface="メイリオ" panose="020B0604030504040204" pitchFamily="50" charset="-128"/>
                <a:ea typeface="メイリオ" panose="020B0604030504040204" pitchFamily="50" charset="-128"/>
              </a:rPr>
              <a:t>　　　　  町職員をドイツへブドウ栽培、ワイン醸造研修に派遣　</a:t>
            </a:r>
            <a:endParaRPr lang="en-US" altLang="ja-JP" sz="2000" b="1" dirty="0">
              <a:solidFill>
                <a:srgbClr val="000000"/>
              </a:solidFill>
              <a:latin typeface="メイリオ" panose="020B0604030504040204" pitchFamily="50" charset="-128"/>
              <a:ea typeface="メイリオ" panose="020B0604030504040204" pitchFamily="50" charset="-128"/>
            </a:endParaRPr>
          </a:p>
          <a:p>
            <a:pPr eaLnBrk="1" hangingPunct="1">
              <a:buClr>
                <a:srgbClr val="3333CC"/>
              </a:buClr>
              <a:buFont typeface="Wingdings" panose="05000000000000000000" pitchFamily="2" charset="2"/>
              <a:buNone/>
            </a:pPr>
            <a:r>
              <a:rPr lang="en-US" altLang="ja-JP" sz="2000" b="1" dirty="0">
                <a:solidFill>
                  <a:srgbClr val="000000"/>
                </a:solidFill>
                <a:latin typeface="メイリオ" panose="020B0604030504040204" pitchFamily="50" charset="-128"/>
                <a:ea typeface="メイリオ" panose="020B0604030504040204" pitchFamily="50" charset="-128"/>
              </a:rPr>
              <a:t>1964</a:t>
            </a:r>
            <a:r>
              <a:rPr lang="ja-JP" altLang="en-US" sz="2000" b="1" dirty="0">
                <a:solidFill>
                  <a:srgbClr val="000000"/>
                </a:solidFill>
                <a:latin typeface="メイリオ" panose="020B0604030504040204" pitchFamily="50" charset="-128"/>
                <a:ea typeface="メイリオ" panose="020B0604030504040204" pitchFamily="50" charset="-128"/>
              </a:rPr>
              <a:t>年　国際ワインコンペティション「十勝アイヌ山葡萄酒」銅賞獲得</a:t>
            </a:r>
            <a:r>
              <a:rPr lang="ja-JP" altLang="de-DE" sz="2000" b="1" dirty="0">
                <a:solidFill>
                  <a:srgbClr val="000000"/>
                </a:solidFill>
                <a:latin typeface="メイリオ" panose="020B0604030504040204" pitchFamily="50" charset="-128"/>
                <a:ea typeface="メイリオ" panose="020B0604030504040204" pitchFamily="50" charset="-128"/>
              </a:rPr>
              <a:t>　　　　　</a:t>
            </a:r>
          </a:p>
          <a:p>
            <a:pPr eaLnBrk="1" hangingPunct="1">
              <a:buClr>
                <a:srgbClr val="3333CC"/>
              </a:buClr>
              <a:buFont typeface="Wingdings" panose="05000000000000000000" pitchFamily="2" charset="2"/>
              <a:buNone/>
            </a:pPr>
            <a:r>
              <a:rPr lang="ja-JP" altLang="de-DE" sz="2000" b="1" dirty="0">
                <a:solidFill>
                  <a:srgbClr val="000000"/>
                </a:solidFill>
                <a:latin typeface="メイリオ" panose="020B0604030504040204" pitchFamily="50" charset="-128"/>
                <a:ea typeface="メイリオ" panose="020B0604030504040204" pitchFamily="50" charset="-128"/>
              </a:rPr>
              <a:t>　　　　</a:t>
            </a:r>
          </a:p>
        </p:txBody>
      </p:sp>
      <p:sp>
        <p:nvSpPr>
          <p:cNvPr id="22" name="Rectangle 5"/>
          <p:cNvSpPr>
            <a:spLocks noChangeArrowheads="1"/>
          </p:cNvSpPr>
          <p:nvPr/>
        </p:nvSpPr>
        <p:spPr bwMode="auto">
          <a:xfrm>
            <a:off x="7253755" y="3537096"/>
            <a:ext cx="281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400" b="1" dirty="0">
                <a:solidFill>
                  <a:schemeClr val="accent6">
                    <a:lumMod val="50000"/>
                  </a:schemeClr>
                </a:solidFill>
                <a:latin typeface="メイリオ" panose="020B0604030504040204" pitchFamily="50" charset="-128"/>
                <a:ea typeface="メイリオ" panose="020B0604030504040204" pitchFamily="50" charset="-128"/>
              </a:rPr>
              <a:t>ブドウ栽培に乗り出した愛好会の</a:t>
            </a:r>
            <a:endParaRPr lang="en-US" altLang="ja-JP" sz="1400" b="1" dirty="0">
              <a:solidFill>
                <a:schemeClr val="accent6">
                  <a:lumMod val="50000"/>
                </a:schemeClr>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1400" b="1" dirty="0">
                <a:solidFill>
                  <a:schemeClr val="accent6">
                    <a:lumMod val="50000"/>
                  </a:schemeClr>
                </a:solidFill>
                <a:latin typeface="メイリオ" panose="020B0604030504040204" pitchFamily="50" charset="-128"/>
                <a:ea typeface="メイリオ" panose="020B0604030504040204" pitchFamily="50" charset="-128"/>
              </a:rPr>
              <a:t>メンバー</a:t>
            </a:r>
          </a:p>
        </p:txBody>
      </p:sp>
      <p:sp>
        <p:nvSpPr>
          <p:cNvPr id="23" name="円/楕円 2"/>
          <p:cNvSpPr>
            <a:spLocks noChangeArrowheads="1"/>
          </p:cNvSpPr>
          <p:nvPr/>
        </p:nvSpPr>
        <p:spPr bwMode="auto">
          <a:xfrm>
            <a:off x="2835203" y="5399325"/>
            <a:ext cx="2206198" cy="490443"/>
          </a:xfrm>
          <a:prstGeom prst="ellipse">
            <a:avLst/>
          </a:prstGeom>
          <a:solidFill>
            <a:srgbClr val="FF00FF"/>
          </a:solidFill>
          <a:ln w="12700" algn="ctr">
            <a:solidFill>
              <a:schemeClr val="tx1"/>
            </a:solidFill>
            <a:round/>
            <a:headEnd type="none" w="sm" len="sm"/>
            <a:tailEnd type="none" w="sm" len="sm"/>
          </a:ln>
        </p:spPr>
        <p:txBody>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ja-JP" altLang="en-US" sz="2000" b="1">
                <a:latin typeface="メイリオ" panose="020B0604030504040204" pitchFamily="50" charset="-128"/>
                <a:ea typeface="メイリオ" panose="020B0604030504040204" pitchFamily="50" charset="-128"/>
              </a:rPr>
              <a:t>ワイン製造</a:t>
            </a:r>
          </a:p>
        </p:txBody>
      </p:sp>
      <p:pic>
        <p:nvPicPr>
          <p:cNvPr id="2" name="図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5859" y="1224970"/>
            <a:ext cx="2859272" cy="2237426"/>
          </a:xfrm>
          <a:prstGeom prst="rect">
            <a:avLst/>
          </a:prstGeom>
          <a:effectLst>
            <a:outerShdw blurRad="50800" dist="38100" dir="2700000" algn="tl" rotWithShape="0">
              <a:prstClr val="black">
                <a:alpha val="40000"/>
              </a:prstClr>
            </a:outerShdw>
          </a:effectLst>
        </p:spPr>
      </p:pic>
      <p:sp>
        <p:nvSpPr>
          <p:cNvPr id="12" name="Rectangle 22"/>
          <p:cNvSpPr>
            <a:spLocks noChangeArrowheads="1"/>
          </p:cNvSpPr>
          <p:nvPr/>
        </p:nvSpPr>
        <p:spPr bwMode="auto">
          <a:xfrm>
            <a:off x="3384550" y="465151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800" b="1" dirty="0">
                <a:solidFill>
                  <a:srgbClr val="000000"/>
                </a:solidFill>
              </a:rPr>
              <a:t>↓</a:t>
            </a:r>
          </a:p>
        </p:txBody>
      </p:sp>
      <p:sp>
        <p:nvSpPr>
          <p:cNvPr id="13" name="Rectangle 20"/>
          <p:cNvSpPr>
            <a:spLocks noChangeArrowheads="1"/>
          </p:cNvSpPr>
          <p:nvPr/>
        </p:nvSpPr>
        <p:spPr bwMode="auto">
          <a:xfrm>
            <a:off x="5329663" y="5169152"/>
            <a:ext cx="491161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800" b="1" dirty="0">
                <a:solidFill>
                  <a:srgbClr val="3333CC"/>
                </a:solidFill>
                <a:latin typeface="メイリオ" panose="020B0604030504040204" pitchFamily="50" charset="-128"/>
                <a:ea typeface="メイリオ" panose="020B0604030504040204" pitchFamily="50" charset="-128"/>
              </a:rPr>
              <a:t>「消費地から離れる十勝では生食用は難しい。</a:t>
            </a:r>
            <a:endParaRPr lang="en-US" altLang="ja-JP" sz="1800" b="1" dirty="0">
              <a:solidFill>
                <a:srgbClr val="3333CC"/>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1800" b="1" dirty="0">
                <a:solidFill>
                  <a:srgbClr val="3333CC"/>
                </a:solidFill>
                <a:latin typeface="メイリオ" panose="020B0604030504040204" pitchFamily="50" charset="-128"/>
                <a:ea typeface="メイリオ" panose="020B0604030504040204" pitchFamily="50" charset="-128"/>
              </a:rPr>
              <a:t>ワインに加工すれば付加価値が高められる。</a:t>
            </a:r>
            <a:endParaRPr lang="en-US" altLang="ja-JP" sz="1800" b="1" dirty="0">
              <a:solidFill>
                <a:srgbClr val="3333CC"/>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1800" b="1" dirty="0">
                <a:solidFill>
                  <a:srgbClr val="3333CC"/>
                </a:solidFill>
                <a:latin typeface="メイリオ" panose="020B0604030504040204" pitchFamily="50" charset="-128"/>
                <a:ea typeface="メイリオ" panose="020B0604030504040204" pitchFamily="50" charset="-128"/>
              </a:rPr>
              <a:t>ワイン造りを通し、豊かなふるさとを取り</a:t>
            </a:r>
            <a:endParaRPr lang="en-US" altLang="ja-JP" sz="1800" b="1" dirty="0">
              <a:solidFill>
                <a:srgbClr val="3333CC"/>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1800" b="1" dirty="0">
                <a:solidFill>
                  <a:srgbClr val="3333CC"/>
                </a:solidFill>
                <a:latin typeface="メイリオ" panose="020B0604030504040204" pitchFamily="50" charset="-128"/>
                <a:ea typeface="メイリオ" panose="020B0604030504040204" pitchFamily="50" charset="-128"/>
              </a:rPr>
              <a:t>戻そう」</a:t>
            </a:r>
          </a:p>
        </p:txBody>
      </p:sp>
    </p:spTree>
    <p:extLst>
      <p:ext uri="{BB962C8B-B14F-4D97-AF65-F5344CB8AC3E}">
        <p14:creationId xmlns:p14="http://schemas.microsoft.com/office/powerpoint/2010/main" val="387743553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9219" y="2725619"/>
            <a:ext cx="6858002"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922848" y="2565638"/>
            <a:ext cx="6834795" cy="170351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6</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sp>
        <p:nvSpPr>
          <p:cNvPr id="8" name="タイトル 7"/>
          <p:cNvSpPr>
            <a:spLocks noGrp="1"/>
          </p:cNvSpPr>
          <p:nvPr>
            <p:ph type="title"/>
          </p:nvPr>
        </p:nvSpPr>
        <p:spPr>
          <a:xfrm>
            <a:off x="1644205" y="165966"/>
            <a:ext cx="5402943" cy="1325563"/>
          </a:xfrm>
        </p:spPr>
        <p:txBody>
          <a:bodyPr/>
          <a:lstStyle/>
          <a:p>
            <a:r>
              <a:rPr kumimoji="1" lang="ja-JP" altLang="en-US" b="1" dirty="0">
                <a:solidFill>
                  <a:srgbClr val="C00000"/>
                </a:solidFill>
                <a:latin typeface="+mn-ea"/>
                <a:ea typeface="+mn-ea"/>
              </a:rPr>
              <a:t>厳寒の地での挑戦</a:t>
            </a: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5827" y="2264642"/>
            <a:ext cx="4586518" cy="3439397"/>
          </a:xfrm>
          <a:prstGeom prst="rect">
            <a:avLst/>
          </a:prstGeom>
          <a:ln>
            <a:noFill/>
          </a:ln>
          <a:effectLst>
            <a:outerShdw blurRad="292100" dist="139700" dir="2700000" sx="102000" sy="102000" algn="tl" rotWithShape="0">
              <a:srgbClr val="333333">
                <a:alpha val="65000"/>
              </a:srgbClr>
            </a:outerShdw>
          </a:effectLst>
        </p:spPr>
      </p:pic>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1978" y="2341441"/>
            <a:ext cx="4310837" cy="3402476"/>
          </a:xfrm>
          <a:prstGeom prst="rect">
            <a:avLst/>
          </a:prstGeom>
          <a:ln>
            <a:noFill/>
          </a:ln>
          <a:effectLst>
            <a:outerShdw blurRad="292100" dist="139700" dir="2700000" sx="102000" sy="102000" algn="tl" rotWithShape="0">
              <a:srgbClr val="333333">
                <a:alpha val="65000"/>
              </a:srgbClr>
            </a:outerShdw>
          </a:effectLst>
        </p:spPr>
      </p:pic>
      <p:sp>
        <p:nvSpPr>
          <p:cNvPr id="15" name="正方形/長方形 4"/>
          <p:cNvSpPr>
            <a:spLocks noChangeArrowheads="1"/>
          </p:cNvSpPr>
          <p:nvPr/>
        </p:nvSpPr>
        <p:spPr bwMode="auto">
          <a:xfrm>
            <a:off x="1113293" y="6024715"/>
            <a:ext cx="515301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0000FF"/>
                </a:solidFill>
                <a:latin typeface="メイリオ" panose="020B0604030504040204" pitchFamily="50" charset="-128"/>
                <a:ea typeface="メイリオ" panose="020B0604030504040204" pitchFamily="50" charset="-128"/>
              </a:rPr>
              <a:t>厳寒のブドウ休眠期</a:t>
            </a:r>
            <a:endParaRPr lang="en-US" altLang="ja-JP" sz="2000" b="1" dirty="0">
              <a:solidFill>
                <a:srgbClr val="0000FF"/>
              </a:solidFill>
              <a:latin typeface="メイリオ" panose="020B0604030504040204" pitchFamily="50" charset="-128"/>
              <a:ea typeface="メイリオ" panose="020B0604030504040204" pitchFamily="50" charset="-128"/>
            </a:endParaRPr>
          </a:p>
          <a:p>
            <a:pPr algn="ctr" eaLnBrk="1" hangingPunct="1">
              <a:spcBef>
                <a:spcPct val="0"/>
              </a:spcBef>
              <a:buClrTx/>
              <a:buSzTx/>
              <a:buFontTx/>
              <a:buNone/>
            </a:pPr>
            <a:r>
              <a:rPr lang="ja-JP" altLang="en-US" sz="2000" b="1" dirty="0">
                <a:latin typeface="メイリオ" panose="020B0604030504040204" pitchFamily="50" charset="-128"/>
                <a:ea typeface="メイリオ" panose="020B0604030504040204" pitchFamily="50" charset="-128"/>
              </a:rPr>
              <a:t>（最低気温</a:t>
            </a:r>
            <a:r>
              <a:rPr lang="en-US" altLang="ja-JP" sz="2000" b="1" dirty="0">
                <a:solidFill>
                  <a:srgbClr val="FF0000"/>
                </a:solidFill>
                <a:latin typeface="メイリオ" panose="020B0604030504040204" pitchFamily="50" charset="-128"/>
                <a:ea typeface="メイリオ" panose="020B0604030504040204" pitchFamily="50" charset="-128"/>
              </a:rPr>
              <a:t>-20</a:t>
            </a:r>
            <a:r>
              <a:rPr lang="ja-JP" altLang="en-US" sz="2000" b="1" dirty="0">
                <a:solidFill>
                  <a:srgbClr val="FF0000"/>
                </a:solidFill>
                <a:latin typeface="メイリオ" panose="020B0604030504040204" pitchFamily="50" charset="-128"/>
                <a:ea typeface="メイリオ" panose="020B0604030504040204" pitchFamily="50" charset="-128"/>
              </a:rPr>
              <a:t>℃以下</a:t>
            </a:r>
            <a:r>
              <a:rPr lang="ja-JP" altLang="en-US" sz="2000" b="1" dirty="0">
                <a:latin typeface="メイリオ" panose="020B0604030504040204" pitchFamily="50" charset="-128"/>
                <a:ea typeface="メイリオ" panose="020B0604030504040204" pitchFamily="50" charset="-128"/>
              </a:rPr>
              <a:t>、</a:t>
            </a:r>
            <a:r>
              <a:rPr lang="ja-JP" altLang="en-US" sz="2000" b="1" dirty="0">
                <a:solidFill>
                  <a:srgbClr val="FF0000"/>
                </a:solidFill>
                <a:latin typeface="メイリオ" panose="020B0604030504040204" pitchFamily="50" charset="-128"/>
                <a:ea typeface="メイリオ" panose="020B0604030504040204" pitchFamily="50" charset="-128"/>
              </a:rPr>
              <a:t>降雪量が少ない</a:t>
            </a:r>
            <a:r>
              <a:rPr lang="ja-JP" altLang="en-US" sz="2000" b="1" dirty="0">
                <a:latin typeface="メイリオ" panose="020B0604030504040204" pitchFamily="50" charset="-128"/>
                <a:ea typeface="メイリオ" panose="020B0604030504040204" pitchFamily="50" charset="-128"/>
              </a:rPr>
              <a:t>）</a:t>
            </a:r>
          </a:p>
        </p:txBody>
      </p:sp>
      <p:sp>
        <p:nvSpPr>
          <p:cNvPr id="16" name="Rectangle 6"/>
          <p:cNvSpPr>
            <a:spLocks noChangeArrowheads="1"/>
          </p:cNvSpPr>
          <p:nvPr/>
        </p:nvSpPr>
        <p:spPr bwMode="auto">
          <a:xfrm>
            <a:off x="5163911" y="2395842"/>
            <a:ext cx="719138"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dirty="0">
                <a:solidFill>
                  <a:srgbClr val="0033CC"/>
                </a:solidFill>
                <a:latin typeface="ＭＳ Ｐゴシック" panose="020B0600070205080204" pitchFamily="50" charset="-128"/>
              </a:rPr>
              <a:t>冬</a:t>
            </a:r>
          </a:p>
        </p:txBody>
      </p:sp>
      <p:sp>
        <p:nvSpPr>
          <p:cNvPr id="17" name="Rectangle 6"/>
          <p:cNvSpPr>
            <a:spLocks noChangeArrowheads="1"/>
          </p:cNvSpPr>
          <p:nvPr/>
        </p:nvSpPr>
        <p:spPr bwMode="auto">
          <a:xfrm>
            <a:off x="9398723" y="2308225"/>
            <a:ext cx="719137"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dirty="0">
                <a:solidFill>
                  <a:srgbClr val="FF0000"/>
                </a:solidFill>
                <a:latin typeface="ＭＳ Ｐゴシック" panose="020B0600070205080204" pitchFamily="50" charset="-128"/>
              </a:rPr>
              <a:t>春～秋</a:t>
            </a:r>
          </a:p>
        </p:txBody>
      </p:sp>
      <p:sp>
        <p:nvSpPr>
          <p:cNvPr id="18" name="正方形/長方形 13"/>
          <p:cNvSpPr>
            <a:spLocks noChangeArrowheads="1"/>
          </p:cNvSpPr>
          <p:nvPr/>
        </p:nvSpPr>
        <p:spPr bwMode="auto">
          <a:xfrm>
            <a:off x="6076949" y="6054536"/>
            <a:ext cx="4541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007254"/>
                </a:solidFill>
                <a:latin typeface="メイリオ" panose="020B0604030504040204" pitchFamily="50" charset="-128"/>
                <a:ea typeface="メイリオ" panose="020B0604030504040204" pitchFamily="50" charset="-128"/>
              </a:rPr>
              <a:t>冷涼なブドウ生育期</a:t>
            </a:r>
            <a:endParaRPr lang="en-US" altLang="ja-JP" sz="2000" b="1" dirty="0">
              <a:solidFill>
                <a:srgbClr val="007254"/>
              </a:solidFill>
              <a:latin typeface="メイリオ" panose="020B0604030504040204" pitchFamily="50" charset="-128"/>
              <a:ea typeface="メイリオ" panose="020B0604030504040204" pitchFamily="50" charset="-128"/>
            </a:endParaRPr>
          </a:p>
          <a:p>
            <a:pPr algn="ctr" eaLnBrk="1" hangingPunct="1">
              <a:spcBef>
                <a:spcPct val="0"/>
              </a:spcBef>
              <a:buClrTx/>
              <a:buSzTx/>
              <a:buFontTx/>
              <a:buNone/>
            </a:pPr>
            <a:r>
              <a:rPr lang="ja-JP" altLang="en-US" sz="2000" b="1" dirty="0">
                <a:solidFill>
                  <a:srgbClr val="007254"/>
                </a:solidFill>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（有効積算温度</a:t>
            </a:r>
            <a:r>
              <a:rPr lang="en-US" altLang="ja-JP" sz="2000" b="1" dirty="0">
                <a:latin typeface="メイリオ" panose="020B0604030504040204" pitchFamily="50" charset="-128"/>
                <a:ea typeface="メイリオ" panose="020B0604030504040204" pitchFamily="50" charset="-128"/>
              </a:rPr>
              <a:t>1,000</a:t>
            </a:r>
            <a:r>
              <a:rPr lang="ja-JP" altLang="en-US" sz="2000" b="1" dirty="0">
                <a:latin typeface="メイリオ" panose="020B0604030504040204" pitchFamily="50" charset="-128"/>
                <a:ea typeface="メイリオ" panose="020B0604030504040204" pitchFamily="50" charset="-128"/>
              </a:rPr>
              <a:t>℃以下）</a:t>
            </a:r>
          </a:p>
        </p:txBody>
      </p:sp>
      <p:sp>
        <p:nvSpPr>
          <p:cNvPr id="28" name="正方形/長方形 13"/>
          <p:cNvSpPr>
            <a:spLocks noChangeArrowheads="1"/>
          </p:cNvSpPr>
          <p:nvPr/>
        </p:nvSpPr>
        <p:spPr bwMode="auto">
          <a:xfrm>
            <a:off x="2926616" y="1509828"/>
            <a:ext cx="519372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b="1" dirty="0">
                <a:latin typeface="メイリオ" panose="020B0604030504040204" pitchFamily="50" charset="-128"/>
                <a:ea typeface="メイリオ" panose="020B0604030504040204" pitchFamily="50" charset="-128"/>
              </a:rPr>
              <a:t>年平均気温；</a:t>
            </a:r>
            <a:r>
              <a:rPr lang="en-US" altLang="ja-JP" sz="2000" b="1" dirty="0">
                <a:latin typeface="メイリオ" panose="020B0604030504040204" pitchFamily="50" charset="-128"/>
                <a:ea typeface="メイリオ" panose="020B0604030504040204" pitchFamily="50" charset="-128"/>
              </a:rPr>
              <a:t>6.6</a:t>
            </a:r>
            <a:r>
              <a:rPr lang="ja-JP" altLang="en-US" sz="2000" b="1" dirty="0">
                <a:latin typeface="メイリオ" panose="020B0604030504040204" pitchFamily="50" charset="-128"/>
                <a:ea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rPr>
              <a:t>2012</a:t>
            </a:r>
            <a:r>
              <a:rPr lang="ja-JP" altLang="en-US" sz="2000" b="1" dirty="0">
                <a:latin typeface="メイリオ" panose="020B0604030504040204" pitchFamily="50" charset="-128"/>
                <a:ea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rPr>
              <a:t>2021</a:t>
            </a:r>
            <a:r>
              <a:rPr lang="ja-JP" altLang="en-US" sz="2000" b="1" dirty="0">
                <a:latin typeface="メイリオ" panose="020B0604030504040204" pitchFamily="50" charset="-128"/>
                <a:ea typeface="メイリオ" panose="020B0604030504040204" pitchFamily="50" charset="-128"/>
              </a:rPr>
              <a:t>平均）</a:t>
            </a:r>
            <a:endParaRPr lang="en-US" altLang="ja-JP" sz="2000" b="1" dirty="0">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en-US" altLang="ja-JP" sz="2000" b="1" dirty="0">
                <a:latin typeface="メイリオ" panose="020B0604030504040204" pitchFamily="50" charset="-128"/>
                <a:ea typeface="メイリオ" panose="020B0604030504040204" pitchFamily="50" charset="-128"/>
              </a:rPr>
              <a:t>2011</a:t>
            </a:r>
            <a:r>
              <a:rPr lang="ja-JP" altLang="en-US" sz="2000" b="1" dirty="0">
                <a:latin typeface="メイリオ" panose="020B0604030504040204" pitchFamily="50" charset="-128"/>
                <a:ea typeface="メイリオ" panose="020B0604030504040204" pitchFamily="50" charset="-128"/>
              </a:rPr>
              <a:t>年気温；</a:t>
            </a:r>
            <a:r>
              <a:rPr lang="en-US" altLang="ja-JP" sz="2000" b="1" dirty="0">
                <a:latin typeface="メイリオ" panose="020B0604030504040204" pitchFamily="50" charset="-128"/>
                <a:ea typeface="メイリオ" panose="020B0604030504040204" pitchFamily="50" charset="-128"/>
              </a:rPr>
              <a:t>-25.4</a:t>
            </a:r>
            <a:r>
              <a:rPr lang="ja-JP" altLang="en-US" sz="2000" b="1" dirty="0">
                <a:latin typeface="メイリオ" panose="020B0604030504040204" pitchFamily="50" charset="-128"/>
                <a:ea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rPr>
              <a:t>37.4</a:t>
            </a:r>
            <a:r>
              <a:rPr lang="ja-JP" altLang="en-US" sz="2000" b="1" dirty="0">
                <a:latin typeface="メイリオ" panose="020B0604030504040204" pitchFamily="50" charset="-128"/>
                <a:ea typeface="メイリオ" panose="020B0604030504040204" pitchFamily="50" charset="-128"/>
              </a:rPr>
              <a:t>℃</a:t>
            </a:r>
          </a:p>
        </p:txBody>
      </p:sp>
      <p:sp>
        <p:nvSpPr>
          <p:cNvPr id="21" name="角丸四角形 20"/>
          <p:cNvSpPr/>
          <p:nvPr/>
        </p:nvSpPr>
        <p:spPr>
          <a:xfrm>
            <a:off x="8187843" y="202213"/>
            <a:ext cx="2318645" cy="135158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58677" y="194258"/>
            <a:ext cx="2505847" cy="1315570"/>
          </a:xfrm>
          <a:prstGeom prst="rect">
            <a:avLst/>
          </a:prstGeom>
        </p:spPr>
      </p:pic>
      <p:sp>
        <p:nvSpPr>
          <p:cNvPr id="23" name="正方形/長方形 22"/>
          <p:cNvSpPr/>
          <p:nvPr/>
        </p:nvSpPr>
        <p:spPr>
          <a:xfrm>
            <a:off x="8561045" y="883533"/>
            <a:ext cx="2088810" cy="582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HG創英角ｺﾞｼｯｸUB" panose="020B0909000000000000" pitchFamily="49" charset="-128"/>
                <a:ea typeface="HG創英角ｺﾞｼｯｸUB" panose="020B0909000000000000" pitchFamily="49" charset="-128"/>
                <a:cs typeface="Aharoni" panose="02010803020104030203" pitchFamily="2" charset="-79"/>
              </a:rPr>
              <a:t>ブドウ編</a:t>
            </a:r>
          </a:p>
        </p:txBody>
      </p:sp>
    </p:spTree>
    <p:extLst>
      <p:ext uri="{BB962C8B-B14F-4D97-AF65-F5344CB8AC3E}">
        <p14:creationId xmlns:p14="http://schemas.microsoft.com/office/powerpoint/2010/main" val="380236347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031" descr="G13排土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0815" y="4040113"/>
            <a:ext cx="3497007" cy="2622106"/>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p:nvPr/>
        </p:nvSpPr>
        <p:spPr>
          <a:xfrm rot="5400000">
            <a:off x="-2719219" y="2725619"/>
            <a:ext cx="6858002"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911243" y="2577242"/>
            <a:ext cx="6858005" cy="170351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7</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sp>
        <p:nvSpPr>
          <p:cNvPr id="8" name="タイトル 7"/>
          <p:cNvSpPr>
            <a:spLocks noGrp="1"/>
          </p:cNvSpPr>
          <p:nvPr>
            <p:ph type="title"/>
          </p:nvPr>
        </p:nvSpPr>
        <p:spPr>
          <a:xfrm>
            <a:off x="1644204" y="165966"/>
            <a:ext cx="7485281" cy="1325563"/>
          </a:xfrm>
        </p:spPr>
        <p:txBody>
          <a:bodyPr/>
          <a:lstStyle/>
          <a:p>
            <a:r>
              <a:rPr lang="ja-JP" altLang="en-US" b="1" dirty="0">
                <a:solidFill>
                  <a:srgbClr val="C00000"/>
                </a:solidFill>
                <a:latin typeface="+mn-ea"/>
                <a:ea typeface="+mn-ea"/>
              </a:rPr>
              <a:t>寒冷地ならではの苦労</a:t>
            </a:r>
            <a:endParaRPr kumimoji="1" lang="ja-JP" altLang="en-US" b="1" dirty="0">
              <a:solidFill>
                <a:srgbClr val="C00000"/>
              </a:solidFill>
              <a:latin typeface="+mn-ea"/>
              <a:ea typeface="+mn-ea"/>
            </a:endParaRPr>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descr="培土_PB20004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86524" y="1228162"/>
            <a:ext cx="3426124" cy="2568492"/>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6"/>
          <p:cNvSpPr>
            <a:spLocks noChangeArrowheads="1"/>
          </p:cNvSpPr>
          <p:nvPr/>
        </p:nvSpPr>
        <p:spPr bwMode="auto">
          <a:xfrm>
            <a:off x="2487939" y="3248519"/>
            <a:ext cx="2667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b="1" dirty="0">
                <a:solidFill>
                  <a:srgbClr val="FFFF00"/>
                </a:solidFill>
                <a:latin typeface="メイリオ" panose="020B0604030504040204" pitchFamily="50" charset="-128"/>
                <a:ea typeface="メイリオ" panose="020B0604030504040204" pitchFamily="50" charset="-128"/>
              </a:rPr>
              <a:t>培 土</a:t>
            </a:r>
            <a:r>
              <a:rPr lang="ja-JP" altLang="en-US" sz="2400" b="1" dirty="0">
                <a:solidFill>
                  <a:srgbClr val="FFFF00"/>
                </a:solidFill>
                <a:latin typeface="メイリオ" panose="020B0604030504040204" pitchFamily="50" charset="-128"/>
                <a:ea typeface="メイリオ" panose="020B0604030504040204" pitchFamily="50" charset="-128"/>
              </a:rPr>
              <a:t>（晩秋・初冬）</a:t>
            </a:r>
          </a:p>
        </p:txBody>
      </p:sp>
      <p:pic>
        <p:nvPicPr>
          <p:cNvPr id="2" name="図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25542" y="3934319"/>
            <a:ext cx="3864868" cy="3005503"/>
          </a:xfrm>
          <a:prstGeom prst="rect">
            <a:avLst/>
          </a:prstGeom>
          <a:effectLst>
            <a:outerShdw blurRad="50800" dist="38100" dir="2700000" sx="102000" sy="102000" algn="tl" rotWithShape="0">
              <a:prstClr val="black">
                <a:alpha val="40000"/>
              </a:prstClr>
            </a:outerShdw>
          </a:effectLst>
        </p:spPr>
      </p:pic>
      <p:pic>
        <p:nvPicPr>
          <p:cNvPr id="27" name="Picture 1030" descr="G13排土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80815" y="1173056"/>
            <a:ext cx="3498130" cy="2623598"/>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6"/>
          <p:cNvSpPr>
            <a:spLocks noChangeArrowheads="1"/>
          </p:cNvSpPr>
          <p:nvPr/>
        </p:nvSpPr>
        <p:spPr bwMode="auto">
          <a:xfrm>
            <a:off x="3398407" y="6060848"/>
            <a:ext cx="719138"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dirty="0">
                <a:solidFill>
                  <a:srgbClr val="FFFF00"/>
                </a:solidFill>
                <a:latin typeface="ＭＳ Ｐゴシック" panose="020B0600070205080204" pitchFamily="50" charset="-128"/>
              </a:rPr>
              <a:t>冬</a:t>
            </a:r>
          </a:p>
        </p:txBody>
      </p:sp>
      <p:sp>
        <p:nvSpPr>
          <p:cNvPr id="26" name="Rectangle 6"/>
          <p:cNvSpPr>
            <a:spLocks noChangeArrowheads="1"/>
          </p:cNvSpPr>
          <p:nvPr/>
        </p:nvSpPr>
        <p:spPr bwMode="auto">
          <a:xfrm>
            <a:off x="7141987" y="6148992"/>
            <a:ext cx="2667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800" b="1" dirty="0">
                <a:solidFill>
                  <a:srgbClr val="FFFF00"/>
                </a:solidFill>
                <a:latin typeface="メイリオ" panose="020B0604030504040204" pitchFamily="50" charset="-128"/>
                <a:ea typeface="メイリオ" panose="020B0604030504040204" pitchFamily="50" charset="-128"/>
              </a:rPr>
              <a:t>排 土</a:t>
            </a:r>
            <a:r>
              <a:rPr lang="ja-JP" altLang="en-US" sz="2400" b="1" dirty="0">
                <a:solidFill>
                  <a:srgbClr val="FFFF00"/>
                </a:solidFill>
                <a:latin typeface="メイリオ" panose="020B0604030504040204" pitchFamily="50" charset="-128"/>
                <a:ea typeface="メイリオ" panose="020B0604030504040204" pitchFamily="50" charset="-128"/>
              </a:rPr>
              <a:t>（春）</a:t>
            </a:r>
          </a:p>
        </p:txBody>
      </p:sp>
      <p:sp>
        <p:nvSpPr>
          <p:cNvPr id="15" name="Rectangle 6"/>
          <p:cNvSpPr>
            <a:spLocks noChangeArrowheads="1"/>
          </p:cNvSpPr>
          <p:nvPr/>
        </p:nvSpPr>
        <p:spPr bwMode="auto">
          <a:xfrm>
            <a:off x="7141987" y="3232584"/>
            <a:ext cx="2667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800" b="1" dirty="0">
                <a:solidFill>
                  <a:srgbClr val="FFFF00"/>
                </a:solidFill>
                <a:latin typeface="メイリオ" panose="020B0604030504040204" pitchFamily="50" charset="-128"/>
                <a:ea typeface="メイリオ" panose="020B0604030504040204" pitchFamily="50" charset="-128"/>
              </a:rPr>
              <a:t>排 土</a:t>
            </a:r>
            <a:r>
              <a:rPr lang="ja-JP" altLang="en-US" sz="2400" b="1" dirty="0">
                <a:solidFill>
                  <a:srgbClr val="FFFF00"/>
                </a:solidFill>
                <a:latin typeface="メイリオ" panose="020B0604030504040204" pitchFamily="50" charset="-128"/>
                <a:ea typeface="メイリオ" panose="020B0604030504040204" pitchFamily="50" charset="-128"/>
              </a:rPr>
              <a:t>（春）</a:t>
            </a:r>
          </a:p>
        </p:txBody>
      </p:sp>
    </p:spTree>
    <p:extLst>
      <p:ext uri="{BB962C8B-B14F-4D97-AF65-F5344CB8AC3E}">
        <p14:creationId xmlns:p14="http://schemas.microsoft.com/office/powerpoint/2010/main" val="12858533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9219" y="2725619"/>
            <a:ext cx="6858002"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615851" y="2281850"/>
            <a:ext cx="6858005" cy="2294298"/>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8</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sp>
        <p:nvSpPr>
          <p:cNvPr id="8" name="タイトル 7"/>
          <p:cNvSpPr>
            <a:spLocks noGrp="1"/>
          </p:cNvSpPr>
          <p:nvPr>
            <p:ph type="title"/>
          </p:nvPr>
        </p:nvSpPr>
        <p:spPr>
          <a:xfrm>
            <a:off x="1644205" y="165966"/>
            <a:ext cx="6181134" cy="1325563"/>
          </a:xfrm>
        </p:spPr>
        <p:txBody>
          <a:bodyPr/>
          <a:lstStyle/>
          <a:p>
            <a:r>
              <a:rPr kumimoji="1" lang="ja-JP" altLang="en-US" b="1" dirty="0">
                <a:solidFill>
                  <a:srgbClr val="C00000"/>
                </a:solidFill>
                <a:latin typeface="+mn-ea"/>
                <a:ea typeface="+mn-ea"/>
              </a:rPr>
              <a:t>独自品種の改良・開発</a:t>
            </a: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秋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73910" y="4180388"/>
            <a:ext cx="2119341" cy="1589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山幸2-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93765" y="4153498"/>
            <a:ext cx="1455684" cy="1838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6"/>
          <p:cNvSpPr>
            <a:spLocks noChangeArrowheads="1"/>
          </p:cNvSpPr>
          <p:nvPr/>
        </p:nvSpPr>
        <p:spPr bwMode="auto">
          <a:xfrm>
            <a:off x="5201021" y="6024633"/>
            <a:ext cx="3024187"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4000" b="1" dirty="0">
                <a:solidFill>
                  <a:srgbClr val="FF0000"/>
                </a:solidFill>
                <a:latin typeface="メイリオ" panose="020B0604030504040204" pitchFamily="50" charset="-128"/>
                <a:ea typeface="メイリオ" panose="020B0604030504040204" pitchFamily="50" charset="-128"/>
              </a:rPr>
              <a:t>清 舞</a:t>
            </a:r>
            <a:r>
              <a:rPr lang="ja-JP" altLang="en-US" sz="2400" b="1" dirty="0">
                <a:solidFill>
                  <a:srgbClr val="FF0000"/>
                </a:solidFill>
                <a:latin typeface="メイリオ" panose="020B0604030504040204" pitchFamily="50" charset="-128"/>
                <a:ea typeface="メイリオ" panose="020B0604030504040204" pitchFamily="50" charset="-128"/>
              </a:rPr>
              <a:t>（</a:t>
            </a:r>
            <a:r>
              <a:rPr lang="en-US" altLang="ja-JP" sz="2400" b="1" dirty="0">
                <a:solidFill>
                  <a:srgbClr val="FF0000"/>
                </a:solidFill>
                <a:latin typeface="メイリオ" panose="020B0604030504040204" pitchFamily="50" charset="-128"/>
                <a:ea typeface="メイリオ" panose="020B0604030504040204" pitchFamily="50" charset="-128"/>
              </a:rPr>
              <a:t>IK-567</a:t>
            </a:r>
            <a:r>
              <a:rPr lang="ja-JP" altLang="en-US" sz="2400" b="1" dirty="0">
                <a:solidFill>
                  <a:srgbClr val="FF0000"/>
                </a:solidFill>
                <a:latin typeface="メイリオ" panose="020B0604030504040204" pitchFamily="50" charset="-128"/>
                <a:ea typeface="メイリオ" panose="020B0604030504040204" pitchFamily="50" charset="-128"/>
              </a:rPr>
              <a:t>）</a:t>
            </a:r>
          </a:p>
        </p:txBody>
      </p:sp>
      <p:sp>
        <p:nvSpPr>
          <p:cNvPr id="21" name="Rectangle 7"/>
          <p:cNvSpPr>
            <a:spLocks noChangeArrowheads="1"/>
          </p:cNvSpPr>
          <p:nvPr/>
        </p:nvSpPr>
        <p:spPr bwMode="auto">
          <a:xfrm flipH="1">
            <a:off x="9021404" y="6360432"/>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4000" b="1" dirty="0">
                <a:solidFill>
                  <a:srgbClr val="FF0000"/>
                </a:solidFill>
                <a:latin typeface="メイリオ" panose="020B0604030504040204" pitchFamily="50" charset="-128"/>
                <a:ea typeface="メイリオ" panose="020B0604030504040204" pitchFamily="50" charset="-128"/>
              </a:rPr>
              <a:t>山 幸</a:t>
            </a:r>
            <a:r>
              <a:rPr lang="ja-JP" altLang="en-US" sz="2400" b="1" dirty="0">
                <a:solidFill>
                  <a:srgbClr val="FF0000"/>
                </a:solidFill>
                <a:latin typeface="メイリオ" panose="020B0604030504040204" pitchFamily="50" charset="-128"/>
                <a:ea typeface="メイリオ" panose="020B0604030504040204" pitchFamily="50" charset="-128"/>
              </a:rPr>
              <a:t>（</a:t>
            </a:r>
            <a:r>
              <a:rPr lang="en-US" altLang="ja-JP" sz="2400" b="1" dirty="0">
                <a:solidFill>
                  <a:srgbClr val="FF0000"/>
                </a:solidFill>
                <a:latin typeface="メイリオ" panose="020B0604030504040204" pitchFamily="50" charset="-128"/>
                <a:ea typeface="メイリオ" panose="020B0604030504040204" pitchFamily="50" charset="-128"/>
              </a:rPr>
              <a:t>IK-3197</a:t>
            </a:r>
            <a:r>
              <a:rPr lang="ja-JP" altLang="en-US" sz="2400" b="1" dirty="0">
                <a:solidFill>
                  <a:srgbClr val="FF0000"/>
                </a:solidFill>
                <a:latin typeface="メイリオ" panose="020B0604030504040204" pitchFamily="50" charset="-128"/>
                <a:ea typeface="メイリオ" panose="020B0604030504040204" pitchFamily="50" charset="-128"/>
              </a:rPr>
              <a:t>）</a:t>
            </a:r>
          </a:p>
          <a:p>
            <a:pPr algn="ctr" eaLnBrk="1" hangingPunct="1">
              <a:spcBef>
                <a:spcPct val="0"/>
              </a:spcBef>
              <a:buClrTx/>
              <a:buSzTx/>
              <a:buFontTx/>
              <a:buNone/>
            </a:pP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
        <p:nvSpPr>
          <p:cNvPr id="22" name="Rectangle 8"/>
          <p:cNvSpPr>
            <a:spLocks noChangeArrowheads="1"/>
          </p:cNvSpPr>
          <p:nvPr/>
        </p:nvSpPr>
        <p:spPr bwMode="auto">
          <a:xfrm>
            <a:off x="5233726" y="2819303"/>
            <a:ext cx="589121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buClr>
                <a:srgbClr val="3333CC"/>
              </a:buClr>
              <a:buFont typeface="Wingdings" panose="05000000000000000000" pitchFamily="2" charset="2"/>
              <a:buNone/>
            </a:pPr>
            <a:r>
              <a:rPr lang="en-US" altLang="ja-JP" b="1" dirty="0">
                <a:solidFill>
                  <a:srgbClr val="0000FF"/>
                </a:solidFill>
                <a:latin typeface="メイリオ" panose="020B0604030504040204" pitchFamily="50" charset="-128"/>
                <a:ea typeface="メイリオ" panose="020B0604030504040204" pitchFamily="50" charset="-128"/>
              </a:rPr>
              <a:t>♀</a:t>
            </a:r>
            <a:r>
              <a:rPr lang="ja-JP" altLang="en-US" b="1" dirty="0">
                <a:solidFill>
                  <a:srgbClr val="0000FF"/>
                </a:solidFill>
                <a:latin typeface="メイリオ" panose="020B0604030504040204" pitchFamily="50" charset="-128"/>
                <a:ea typeface="メイリオ" panose="020B0604030504040204" pitchFamily="50" charset="-128"/>
              </a:rPr>
              <a:t>清見　　　　</a:t>
            </a:r>
            <a:r>
              <a:rPr lang="en-US" altLang="ja-JP" b="1" dirty="0">
                <a:solidFill>
                  <a:srgbClr val="0000FF"/>
                </a:solidFill>
                <a:latin typeface="メイリオ" panose="020B0604030504040204" pitchFamily="50" charset="-128"/>
                <a:ea typeface="メイリオ" panose="020B0604030504040204" pitchFamily="50" charset="-128"/>
              </a:rPr>
              <a:t>♂</a:t>
            </a:r>
            <a:r>
              <a:rPr lang="ja-JP" altLang="en-US" b="1" dirty="0">
                <a:solidFill>
                  <a:srgbClr val="0000FF"/>
                </a:solidFill>
                <a:latin typeface="メイリオ" panose="020B0604030504040204" pitchFamily="50" charset="-128"/>
                <a:ea typeface="メイリオ" panose="020B0604030504040204" pitchFamily="50" charset="-128"/>
              </a:rPr>
              <a:t>山ブドウ</a:t>
            </a:r>
          </a:p>
        </p:txBody>
      </p:sp>
      <p:cxnSp>
        <p:nvCxnSpPr>
          <p:cNvPr id="23" name="直線コネクタ 3"/>
          <p:cNvCxnSpPr>
            <a:cxnSpLocks noChangeShapeType="1"/>
          </p:cNvCxnSpPr>
          <p:nvPr/>
        </p:nvCxnSpPr>
        <p:spPr bwMode="auto">
          <a:xfrm flipV="1">
            <a:off x="6035550" y="3406400"/>
            <a:ext cx="1" cy="408897"/>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5"/>
          <p:cNvCxnSpPr>
            <a:cxnSpLocks noChangeShapeType="1"/>
          </p:cNvCxnSpPr>
          <p:nvPr/>
        </p:nvCxnSpPr>
        <p:spPr bwMode="auto">
          <a:xfrm flipV="1">
            <a:off x="9414382" y="3409876"/>
            <a:ext cx="0" cy="378734"/>
          </a:xfrm>
          <a:prstGeom prst="line">
            <a:avLst/>
          </a:prstGeom>
          <a:noFill/>
          <a:ln w="28575" algn="ctr">
            <a:solidFill>
              <a:schemeClr val="tx1">
                <a:alpha val="98822"/>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7"/>
          <p:cNvCxnSpPr>
            <a:cxnSpLocks noChangeShapeType="1"/>
          </p:cNvCxnSpPr>
          <p:nvPr/>
        </p:nvCxnSpPr>
        <p:spPr bwMode="auto">
          <a:xfrm>
            <a:off x="6035550" y="3422265"/>
            <a:ext cx="3378832" cy="13277"/>
          </a:xfrm>
          <a:prstGeom prst="line">
            <a:avLst/>
          </a:prstGeom>
          <a:noFill/>
          <a:ln w="2222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2"/>
          <p:cNvCxnSpPr>
            <a:cxnSpLocks noChangeShapeType="1"/>
          </p:cNvCxnSpPr>
          <p:nvPr/>
        </p:nvCxnSpPr>
        <p:spPr bwMode="auto">
          <a:xfrm flipH="1" flipV="1">
            <a:off x="7581617" y="3068263"/>
            <a:ext cx="0" cy="338137"/>
          </a:xfrm>
          <a:prstGeom prst="line">
            <a:avLst/>
          </a:prstGeom>
          <a:noFill/>
          <a:ln w="28575" algn="ctr">
            <a:solidFill>
              <a:schemeClr val="tx1">
                <a:alpha val="98822"/>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1026">
            <a:extLst>
              <a:ext uri="{FF2B5EF4-FFF2-40B4-BE49-F238E27FC236}">
                <a16:creationId xmlns:a16="http://schemas.microsoft.com/office/drawing/2014/main" id="{9965E916-14FC-410E-B86B-ADD8B43C92B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37617" y="1970265"/>
            <a:ext cx="2880000" cy="2160000"/>
          </a:xfrm>
          <a:prstGeom prst="rect">
            <a:avLst/>
          </a:prstGeom>
          <a:noFill/>
          <a:ln>
            <a:noFill/>
          </a:ln>
          <a:effectLst>
            <a:outerShdw blurRad="50800" dist="38100" dir="2700000" sx="102000" sy="102000" algn="tl" rotWithShape="0">
              <a:prstClr val="black">
                <a:alpha val="35000"/>
              </a:prstClr>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Lst>
        </p:spPr>
      </p:pic>
      <p:sp>
        <p:nvSpPr>
          <p:cNvPr id="4" name="正方形/長方形 3">
            <a:extLst>
              <a:ext uri="{FF2B5EF4-FFF2-40B4-BE49-F238E27FC236}">
                <a16:creationId xmlns:a16="http://schemas.microsoft.com/office/drawing/2014/main" id="{213E9074-D207-45B8-BE19-66E7FC44B846}"/>
              </a:ext>
            </a:extLst>
          </p:cNvPr>
          <p:cNvSpPr/>
          <p:nvPr/>
        </p:nvSpPr>
        <p:spPr>
          <a:xfrm>
            <a:off x="4833149" y="1386183"/>
            <a:ext cx="2487985" cy="43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7030A0"/>
                </a:solidFill>
                <a:latin typeface="メイリオ" panose="020B0604030504040204" pitchFamily="50" charset="-128"/>
                <a:ea typeface="メイリオ" panose="020B0604030504040204" pitchFamily="50" charset="-128"/>
              </a:rPr>
              <a:t>セイベル</a:t>
            </a:r>
            <a:r>
              <a:rPr lang="en-US" altLang="ja-JP" sz="2400" b="1" dirty="0">
                <a:solidFill>
                  <a:srgbClr val="7030A0"/>
                </a:solidFill>
                <a:latin typeface="メイリオ" panose="020B0604030504040204" pitchFamily="50" charset="-128"/>
                <a:ea typeface="メイリオ" panose="020B0604030504040204" pitchFamily="50" charset="-128"/>
              </a:rPr>
              <a:t>13053</a:t>
            </a:r>
            <a:endParaRPr kumimoji="1" lang="ja-JP" altLang="en-US" sz="2400" b="1" dirty="0">
              <a:solidFill>
                <a:srgbClr val="7030A0"/>
              </a:solidFill>
              <a:latin typeface="メイリオ" panose="020B0604030504040204" pitchFamily="50" charset="-128"/>
              <a:ea typeface="メイリオ" panose="020B0604030504040204" pitchFamily="50" charset="-128"/>
            </a:endParaRPr>
          </a:p>
        </p:txBody>
      </p:sp>
      <p:cxnSp>
        <p:nvCxnSpPr>
          <p:cNvPr id="7" name="直線矢印コネクタ 6">
            <a:extLst>
              <a:ext uri="{FF2B5EF4-FFF2-40B4-BE49-F238E27FC236}">
                <a16:creationId xmlns:a16="http://schemas.microsoft.com/office/drawing/2014/main" id="{59B098E5-065A-4AE6-AEAA-2619D97E8A1A}"/>
              </a:ext>
            </a:extLst>
          </p:cNvPr>
          <p:cNvCxnSpPr>
            <a:stCxn id="4" idx="2"/>
          </p:cNvCxnSpPr>
          <p:nvPr/>
        </p:nvCxnSpPr>
        <p:spPr>
          <a:xfrm flipH="1">
            <a:off x="6077141" y="1820082"/>
            <a:ext cx="1" cy="788364"/>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B52B635C-D9C2-4E76-ACD1-85A9004FCE42}"/>
              </a:ext>
            </a:extLst>
          </p:cNvPr>
          <p:cNvSpPr/>
          <p:nvPr/>
        </p:nvSpPr>
        <p:spPr>
          <a:xfrm>
            <a:off x="6278406" y="1893443"/>
            <a:ext cx="3165156" cy="5094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0099"/>
                </a:solidFill>
              </a:rPr>
              <a:t>品種改良（クローン選抜）</a:t>
            </a:r>
          </a:p>
        </p:txBody>
      </p:sp>
      <p:sp>
        <p:nvSpPr>
          <p:cNvPr id="28" name="四角形: 角を丸くする 27">
            <a:extLst>
              <a:ext uri="{FF2B5EF4-FFF2-40B4-BE49-F238E27FC236}">
                <a16:creationId xmlns:a16="http://schemas.microsoft.com/office/drawing/2014/main" id="{97B8A35D-C8F3-41CA-B588-438751FC8106}"/>
              </a:ext>
            </a:extLst>
          </p:cNvPr>
          <p:cNvSpPr/>
          <p:nvPr/>
        </p:nvSpPr>
        <p:spPr>
          <a:xfrm>
            <a:off x="6156451" y="3560558"/>
            <a:ext cx="3165156" cy="5094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0099"/>
                </a:solidFill>
              </a:rPr>
              <a:t>品種</a:t>
            </a:r>
            <a:r>
              <a:rPr lang="ja-JP" altLang="en-US" b="1" dirty="0">
                <a:solidFill>
                  <a:srgbClr val="000099"/>
                </a:solidFill>
              </a:rPr>
              <a:t>開発</a:t>
            </a:r>
            <a:r>
              <a:rPr kumimoji="1" lang="ja-JP" altLang="en-US" b="1" dirty="0">
                <a:solidFill>
                  <a:srgbClr val="000099"/>
                </a:solidFill>
              </a:rPr>
              <a:t>（品種交配）</a:t>
            </a:r>
          </a:p>
        </p:txBody>
      </p:sp>
      <p:pic>
        <p:nvPicPr>
          <p:cNvPr id="2" name="図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23494" y="4338948"/>
            <a:ext cx="3081331" cy="2423005"/>
          </a:xfrm>
          <a:prstGeom prst="rect">
            <a:avLst/>
          </a:prstGeom>
          <a:effectLst>
            <a:softEdge rad="127000"/>
          </a:effectLst>
        </p:spPr>
      </p:pic>
    </p:spTree>
    <p:extLst>
      <p:ext uri="{BB962C8B-B14F-4D97-AF65-F5344CB8AC3E}">
        <p14:creationId xmlns:p14="http://schemas.microsoft.com/office/powerpoint/2010/main" val="62591070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rot="5400000">
            <a:off x="-2719219" y="2725619"/>
            <a:ext cx="6858002" cy="1406763"/>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rot="16200000">
            <a:off x="7748580" y="2568621"/>
            <a:ext cx="6858005" cy="2016036"/>
          </a:xfrm>
          <a:prstGeom prst="rect">
            <a:avLst/>
          </a:prstGeom>
          <a:gradFill flip="none" rotWithShape="1">
            <a:gsLst>
              <a:gs pos="0">
                <a:schemeClr val="accent1">
                  <a:lumMod val="5000"/>
                  <a:lumOff val="95000"/>
                </a:schemeClr>
              </a:gs>
              <a:gs pos="0">
                <a:schemeClr val="accent1">
                  <a:lumMod val="45000"/>
                  <a:lumOff val="55000"/>
                </a:schemeClr>
              </a:gs>
              <a:gs pos="0">
                <a:schemeClr val="bg1"/>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9897704" y="6345238"/>
            <a:ext cx="2133600" cy="365125"/>
          </a:xfrm>
        </p:spPr>
        <p:txBody>
          <a:bodyPr>
            <a:noAutofit/>
          </a:bodyPr>
          <a:lstStyle/>
          <a:p>
            <a:pPr>
              <a:defRPr/>
            </a:pPr>
            <a:fld id="{CB21F75F-6A03-4778-B34B-1EDABCEA6404}" type="slidenum">
              <a:rPr lang="en-US" altLang="ja-JP" sz="2000" b="1">
                <a:solidFill>
                  <a:srgbClr val="1F497D"/>
                </a:solidFill>
                <a:latin typeface="ＭＳ Ｐゴシック" panose="020B0600070205080204" pitchFamily="50" charset="-128"/>
                <a:ea typeface="ＭＳ Ｐゴシック" panose="020B0600070205080204" pitchFamily="50" charset="-128"/>
              </a:rPr>
              <a:pPr>
                <a:defRPr/>
              </a:pPr>
              <a:t>9</a:t>
            </a:fld>
            <a:endParaRPr lang="en-US" altLang="ja-JP" sz="2000" b="1" dirty="0">
              <a:solidFill>
                <a:srgbClr val="1F497D"/>
              </a:solidFill>
              <a:latin typeface="ＭＳ Ｐゴシック" panose="020B0600070205080204" pitchFamily="50" charset="-128"/>
              <a:ea typeface="ＭＳ Ｐゴシック" panose="020B0600070205080204" pitchFamily="50" charset="-128"/>
            </a:endParaRPr>
          </a:p>
        </p:txBody>
      </p:sp>
      <p:sp>
        <p:nvSpPr>
          <p:cNvPr id="8" name="タイトル 7"/>
          <p:cNvSpPr>
            <a:spLocks noGrp="1"/>
          </p:cNvSpPr>
          <p:nvPr>
            <p:ph type="title"/>
          </p:nvPr>
        </p:nvSpPr>
        <p:spPr>
          <a:xfrm>
            <a:off x="1644205" y="165966"/>
            <a:ext cx="6064258" cy="1325563"/>
          </a:xfrm>
        </p:spPr>
        <p:txBody>
          <a:bodyPr/>
          <a:lstStyle/>
          <a:p>
            <a:r>
              <a:rPr kumimoji="1" lang="ja-JP" altLang="en-US" b="1" dirty="0">
                <a:solidFill>
                  <a:srgbClr val="C00000"/>
                </a:solidFill>
                <a:latin typeface="+mn-ea"/>
                <a:ea typeface="+mn-ea"/>
              </a:rPr>
              <a:t>酸味を生かすワイン</a:t>
            </a: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8488" y="40368"/>
            <a:ext cx="1871634" cy="932769"/>
          </a:xfrm>
          <a:prstGeom prst="rect">
            <a:avLst/>
          </a:prstGeom>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957" y="2022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8"/>
          <p:cNvSpPr>
            <a:spLocks noChangeArrowheads="1"/>
          </p:cNvSpPr>
          <p:nvPr/>
        </p:nvSpPr>
        <p:spPr bwMode="auto">
          <a:xfrm>
            <a:off x="1732720" y="5945311"/>
            <a:ext cx="3922713" cy="81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400" b="1" dirty="0">
                <a:solidFill>
                  <a:srgbClr val="0000FF"/>
                </a:solidFill>
                <a:latin typeface="メイリオ" panose="020B0604030504040204" pitchFamily="50" charset="-128"/>
                <a:ea typeface="メイリオ" panose="020B0604030504040204" pitchFamily="50" charset="-128"/>
              </a:rPr>
              <a:t>●白ワイン</a:t>
            </a:r>
            <a:endParaRPr lang="en-US" altLang="ja-JP" sz="2400" b="1" dirty="0">
              <a:solidFill>
                <a:srgbClr val="0000FF"/>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400" b="1" dirty="0">
                <a:solidFill>
                  <a:srgbClr val="0000FF"/>
                </a:solidFill>
                <a:latin typeface="メイリオ" panose="020B0604030504040204" pitchFamily="50" charset="-128"/>
                <a:ea typeface="メイリオ" panose="020B0604030504040204" pitchFamily="50" charset="-128"/>
              </a:rPr>
              <a:t>　酸味をストレートに表現</a:t>
            </a:r>
            <a:endParaRPr lang="en-US" altLang="ja-JP" sz="2400" b="1" dirty="0">
              <a:solidFill>
                <a:srgbClr val="0000FF"/>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400" b="1" dirty="0">
                <a:solidFill>
                  <a:srgbClr val="0000FF"/>
                </a:solidFill>
                <a:latin typeface="メイリオ" panose="020B0604030504040204" pitchFamily="50" charset="-128"/>
                <a:ea typeface="メイリオ" panose="020B0604030504040204" pitchFamily="50" charset="-128"/>
              </a:rPr>
              <a:t>　</a:t>
            </a:r>
          </a:p>
        </p:txBody>
      </p:sp>
      <p:pic>
        <p:nvPicPr>
          <p:cNvPr id="2" name="図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2860" y="1859480"/>
            <a:ext cx="1001512" cy="3978416"/>
          </a:xfrm>
          <a:prstGeom prst="rect">
            <a:avLst/>
          </a:prstGeom>
        </p:spPr>
      </p:pic>
      <p:pic>
        <p:nvPicPr>
          <p:cNvPr id="3" name="図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7055" y="1842031"/>
            <a:ext cx="1129215" cy="4073247"/>
          </a:xfrm>
          <a:prstGeom prst="rect">
            <a:avLst/>
          </a:prstGeom>
        </p:spPr>
      </p:pic>
      <p:pic>
        <p:nvPicPr>
          <p:cNvPr id="17" name="図 1">
            <a:extLst>
              <a:ext uri="{FF2B5EF4-FFF2-40B4-BE49-F238E27FC236}">
                <a16:creationId xmlns:a16="http://schemas.microsoft.com/office/drawing/2014/main" id="{139725F3-82B5-7457-B911-E83B2FE1145B}"/>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45923" y="3642383"/>
            <a:ext cx="21971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7">
            <a:extLst>
              <a:ext uri="{FF2B5EF4-FFF2-40B4-BE49-F238E27FC236}">
                <a16:creationId xmlns:a16="http://schemas.microsoft.com/office/drawing/2014/main" id="{1D435D9B-7563-0496-48BC-BB12DBD7B6A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81968" y="1825419"/>
            <a:ext cx="1025864" cy="4089859"/>
          </a:xfrm>
          <a:prstGeom prst="rect">
            <a:avLst/>
          </a:prstGeom>
        </p:spPr>
      </p:pic>
      <p:pic>
        <p:nvPicPr>
          <p:cNvPr id="19" name="図 18">
            <a:extLst>
              <a:ext uri="{FF2B5EF4-FFF2-40B4-BE49-F238E27FC236}">
                <a16:creationId xmlns:a16="http://schemas.microsoft.com/office/drawing/2014/main" id="{4BD6E02F-F91F-FCC6-9901-C6F5FC794C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80060" y="1797711"/>
            <a:ext cx="1053017" cy="4117567"/>
          </a:xfrm>
          <a:prstGeom prst="rect">
            <a:avLst/>
          </a:prstGeom>
        </p:spPr>
      </p:pic>
      <p:pic>
        <p:nvPicPr>
          <p:cNvPr id="22" name="図 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42621" y="3629754"/>
            <a:ext cx="10763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8">
            <a:extLst>
              <a:ext uri="{FF2B5EF4-FFF2-40B4-BE49-F238E27FC236}">
                <a16:creationId xmlns:a16="http://schemas.microsoft.com/office/drawing/2014/main" id="{914FC12A-1278-4297-6836-E5F91BCBC515}"/>
              </a:ext>
            </a:extLst>
          </p:cNvPr>
          <p:cNvSpPr>
            <a:spLocks noChangeArrowheads="1"/>
          </p:cNvSpPr>
          <p:nvPr/>
        </p:nvSpPr>
        <p:spPr bwMode="auto">
          <a:xfrm>
            <a:off x="6153819" y="5981980"/>
            <a:ext cx="4163445" cy="10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400" b="1" dirty="0">
                <a:solidFill>
                  <a:srgbClr val="C00000"/>
                </a:solidFill>
                <a:latin typeface="メイリオ" panose="020B0604030504040204" pitchFamily="50" charset="-128"/>
                <a:ea typeface="メイリオ" panose="020B0604030504040204" pitchFamily="50" charset="-128"/>
              </a:rPr>
              <a:t>●赤ワイン</a:t>
            </a:r>
            <a:endParaRPr lang="en-US" altLang="ja-JP" sz="2400" b="1" dirty="0">
              <a:solidFill>
                <a:srgbClr val="C00000"/>
              </a:solidFill>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400" b="1" dirty="0">
                <a:solidFill>
                  <a:srgbClr val="C00000"/>
                </a:solidFill>
                <a:latin typeface="メイリオ" panose="020B0604030504040204" pitchFamily="50" charset="-128"/>
                <a:ea typeface="メイリオ" panose="020B0604030504040204" pitchFamily="50" charset="-128"/>
              </a:rPr>
              <a:t>　酸味故の長期熟成タイプ</a:t>
            </a:r>
          </a:p>
        </p:txBody>
      </p:sp>
      <p:pic>
        <p:nvPicPr>
          <p:cNvPr id="5124" name="Picture 4" descr="ワインに異物が混入していないか係員の目で確認">
            <a:extLst>
              <a:ext uri="{FF2B5EF4-FFF2-40B4-BE49-F238E27FC236}">
                <a16:creationId xmlns:a16="http://schemas.microsoft.com/office/drawing/2014/main" id="{0DE1A9ED-661E-1E02-31FF-D1BC360B1095}"/>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468348" y="1194577"/>
            <a:ext cx="3188452" cy="23977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5" name="角丸四角形 24"/>
          <p:cNvSpPr/>
          <p:nvPr/>
        </p:nvSpPr>
        <p:spPr>
          <a:xfrm>
            <a:off x="8186762" y="179614"/>
            <a:ext cx="2305412" cy="133429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303722" y="193616"/>
            <a:ext cx="2655142" cy="1393950"/>
          </a:xfrm>
          <a:prstGeom prst="rect">
            <a:avLst/>
          </a:prstGeom>
        </p:spPr>
      </p:pic>
      <p:sp>
        <p:nvSpPr>
          <p:cNvPr id="27" name="正方形/長方形 26"/>
          <p:cNvSpPr/>
          <p:nvPr/>
        </p:nvSpPr>
        <p:spPr>
          <a:xfrm>
            <a:off x="8559053" y="857954"/>
            <a:ext cx="2088810" cy="582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HG創英角ｺﾞｼｯｸUB" panose="020B0909000000000000" pitchFamily="49" charset="-128"/>
                <a:ea typeface="HG創英角ｺﾞｼｯｸUB" panose="020B0909000000000000" pitchFamily="49" charset="-128"/>
                <a:cs typeface="Aharoni" panose="02010803020104030203" pitchFamily="2" charset="-79"/>
              </a:rPr>
              <a:t>ワイン編</a:t>
            </a:r>
          </a:p>
        </p:txBody>
      </p:sp>
    </p:spTree>
    <p:extLst>
      <p:ext uri="{BB962C8B-B14F-4D97-AF65-F5344CB8AC3E}">
        <p14:creationId xmlns:p14="http://schemas.microsoft.com/office/powerpoint/2010/main" val="2842611456"/>
      </p:ext>
    </p:extLst>
  </p:cSld>
  <p:clrMapOvr>
    <a:masterClrMapping/>
  </p:clrMapOvr>
  <p:transition spd="slow">
    <p:push dir="u"/>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1243</Words>
  <Application>Microsoft Office PowerPoint</Application>
  <PresentationFormat>ワイド画面</PresentationFormat>
  <Paragraphs>248</Paragraphs>
  <Slides>26</Slides>
  <Notes>26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26</vt:i4>
      </vt:variant>
    </vt:vector>
  </HeadingPairs>
  <TitlesOfParts>
    <vt:vector size="37" baseType="lpstr">
      <vt:lpstr>HGPｺﾞｼｯｸE</vt:lpstr>
      <vt:lpstr>HG創英角ｺﾞｼｯｸUB</vt:lpstr>
      <vt:lpstr>ＭＳ Ｐゴシック</vt:lpstr>
      <vt:lpstr>メイリオ</vt:lpstr>
      <vt:lpstr>游ゴシック</vt:lpstr>
      <vt:lpstr>游ゴシック Light</vt:lpstr>
      <vt:lpstr>Arial</vt:lpstr>
      <vt:lpstr>Tahoma</vt:lpstr>
      <vt:lpstr>Times New Roman</vt:lpstr>
      <vt:lpstr>Wingdings</vt:lpstr>
      <vt:lpstr>Office テーマ</vt:lpstr>
      <vt:lpstr>PowerPoint プレゼンテーション</vt:lpstr>
      <vt:lpstr>北海道 十勝 池田町</vt:lpstr>
      <vt:lpstr>ここで自己紹介</vt:lpstr>
      <vt:lpstr>苦境からのスタート</vt:lpstr>
      <vt:lpstr>挑戦のはじまり</vt:lpstr>
      <vt:lpstr>厳寒の地での挑戦</vt:lpstr>
      <vt:lpstr>寒冷地ならではの苦労</vt:lpstr>
      <vt:lpstr>独自品種の改良・開発</vt:lpstr>
      <vt:lpstr>酸味を生かすワイン</vt:lpstr>
      <vt:lpstr>酸味を生かすスパークリングワイン</vt:lpstr>
      <vt:lpstr>酸味を生かすブランデー</vt:lpstr>
      <vt:lpstr>酸味を生かすアイスワイン</vt:lpstr>
      <vt:lpstr>ワイン観光（ワイン城）</vt:lpstr>
      <vt:lpstr>ワイン観光（秋のワイン祭り）</vt:lpstr>
      <vt:lpstr>ワイン文化の醸成；ワインツアー</vt:lpstr>
      <vt:lpstr>町民の役割</vt:lpstr>
      <vt:lpstr>Dreams Come True</vt:lpstr>
      <vt:lpstr>利益の還元</vt:lpstr>
      <vt:lpstr>ワイン事業の波及；いけだ牛</vt:lpstr>
      <vt:lpstr>ワイン事業の波及；加工食品</vt:lpstr>
      <vt:lpstr>ワイン事業の波及；農福連携</vt:lpstr>
      <vt:lpstr>私たちのワインの魅力</vt:lpstr>
      <vt:lpstr>ブドウ栽培で広げる「まち」</vt:lpstr>
      <vt:lpstr>見つめ直す「食資源」</vt:lpstr>
      <vt:lpstr>地域資源を確かな「価値」へ</vt:lpstr>
      <vt:lpstr>100年の大計に向けて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安井美裕</dc:creator>
  <cp:lastModifiedBy>Owner</cp:lastModifiedBy>
  <cp:revision>146</cp:revision>
  <cp:lastPrinted>2022-05-06T07:36:08Z</cp:lastPrinted>
  <dcterms:created xsi:type="dcterms:W3CDTF">2022-04-07T05:18:14Z</dcterms:created>
  <dcterms:modified xsi:type="dcterms:W3CDTF">2022-05-12T12:25:53Z</dcterms:modified>
</cp:coreProperties>
</file>